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Lst>
  <p:notesMasterIdLst>
    <p:notesMasterId r:id="rId78"/>
  </p:notesMasterIdLst>
  <p:sldIdLst>
    <p:sldId id="256" r:id="rId5"/>
    <p:sldId id="320" r:id="rId6"/>
    <p:sldId id="354" r:id="rId7"/>
    <p:sldId id="355" r:id="rId8"/>
    <p:sldId id="356" r:id="rId9"/>
    <p:sldId id="357" r:id="rId10"/>
    <p:sldId id="358" r:id="rId11"/>
    <p:sldId id="359" r:id="rId12"/>
    <p:sldId id="360" r:id="rId13"/>
    <p:sldId id="361" r:id="rId14"/>
    <p:sldId id="362" r:id="rId15"/>
    <p:sldId id="363" r:id="rId16"/>
    <p:sldId id="364" r:id="rId17"/>
    <p:sldId id="365"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78" r:id="rId31"/>
    <p:sldId id="379" r:id="rId32"/>
    <p:sldId id="380" r:id="rId33"/>
    <p:sldId id="381" r:id="rId34"/>
    <p:sldId id="382" r:id="rId35"/>
    <p:sldId id="383" r:id="rId36"/>
    <p:sldId id="384" r:id="rId37"/>
    <p:sldId id="385" r:id="rId38"/>
    <p:sldId id="386" r:id="rId39"/>
    <p:sldId id="387" r:id="rId40"/>
    <p:sldId id="388" r:id="rId41"/>
    <p:sldId id="389" r:id="rId42"/>
    <p:sldId id="390" r:id="rId43"/>
    <p:sldId id="391" r:id="rId44"/>
    <p:sldId id="392" r:id="rId45"/>
    <p:sldId id="393" r:id="rId46"/>
    <p:sldId id="394"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4" r:id="rId60"/>
    <p:sldId id="335" r:id="rId61"/>
    <p:sldId id="336" r:id="rId62"/>
    <p:sldId id="337" r:id="rId63"/>
    <p:sldId id="341" r:id="rId64"/>
    <p:sldId id="342" r:id="rId65"/>
    <p:sldId id="344" r:id="rId66"/>
    <p:sldId id="345" r:id="rId67"/>
    <p:sldId id="346" r:id="rId68"/>
    <p:sldId id="347" r:id="rId69"/>
    <p:sldId id="350" r:id="rId70"/>
    <p:sldId id="353" r:id="rId71"/>
    <p:sldId id="298" r:id="rId72"/>
    <p:sldId id="299" r:id="rId73"/>
    <p:sldId id="300" r:id="rId74"/>
    <p:sldId id="301" r:id="rId75"/>
    <p:sldId id="302" r:id="rId76"/>
    <p:sldId id="318"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87F"/>
    <a:srgbClr val="FFE5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53304" autoAdjust="0"/>
  </p:normalViewPr>
  <p:slideViewPr>
    <p:cSldViewPr snapToGrid="0">
      <p:cViewPr varScale="1">
        <p:scale>
          <a:sx n="31" d="100"/>
          <a:sy n="31" d="100"/>
        </p:scale>
        <p:origin x="1464" y="60"/>
      </p:cViewPr>
      <p:guideLst>
        <p:guide orient="horz" pos="2160"/>
        <p:guide pos="3840"/>
      </p:guideLst>
    </p:cSldViewPr>
  </p:slideViewPr>
  <p:outlineViewPr>
    <p:cViewPr>
      <p:scale>
        <a:sx n="33" d="100"/>
        <a:sy n="33" d="100"/>
      </p:scale>
      <p:origin x="0" y="-36642"/>
    </p:cViewPr>
  </p:outlineViewPr>
  <p:notesTextViewPr>
    <p:cViewPr>
      <p:scale>
        <a:sx n="1" d="1"/>
        <a:sy n="1" d="1"/>
      </p:scale>
      <p:origin x="0" y="0"/>
    </p:cViewPr>
  </p:notesTextViewPr>
  <p:sorterViewPr>
    <p:cViewPr>
      <p:scale>
        <a:sx n="50" d="100"/>
        <a:sy n="50" d="100"/>
      </p:scale>
      <p:origin x="0" y="-1716"/>
    </p:cViewPr>
  </p:sorterViewPr>
  <p:notesViewPr>
    <p:cSldViewPr snapToGrid="0">
      <p:cViewPr varScale="1">
        <p:scale>
          <a:sx n="89" d="100"/>
          <a:sy n="89" d="100"/>
        </p:scale>
        <p:origin x="307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83D4A2-2B14-4871-8E9A-A0C454C47C8E}" type="doc">
      <dgm:prSet loTypeId="urn:microsoft.com/office/officeart/2005/8/layout/default#1" loCatId="list" qsTypeId="urn:microsoft.com/office/officeart/2005/8/quickstyle/simple1" qsCatId="simple" csTypeId="urn:microsoft.com/office/officeart/2005/8/colors/accent0_3" csCatId="mainScheme" phldr="1"/>
      <dgm:spPr/>
      <dgm:t>
        <a:bodyPr/>
        <a:lstStyle/>
        <a:p>
          <a:endParaRPr lang="en-US"/>
        </a:p>
      </dgm:t>
    </dgm:pt>
    <dgm:pt modelId="{9FE5B8EB-AE14-42F9-A476-35019D715518}">
      <dgm:prSet phldrT="[Text]"/>
      <dgm:spPr/>
      <dgm:t>
        <a:bodyPr/>
        <a:lstStyle/>
        <a:p>
          <a:r>
            <a:rPr lang="en-US" dirty="0" smtClean="0"/>
            <a:t>Sex Assigned at Birth</a:t>
          </a:r>
          <a:endParaRPr lang="en-US" dirty="0"/>
        </a:p>
      </dgm:t>
    </dgm:pt>
    <dgm:pt modelId="{6C0DC41E-54FB-467A-92F7-03830F851C5E}" type="parTrans" cxnId="{3144FA77-6E44-4A2B-AFD4-42C6C23C4C20}">
      <dgm:prSet/>
      <dgm:spPr/>
      <dgm:t>
        <a:bodyPr/>
        <a:lstStyle/>
        <a:p>
          <a:endParaRPr lang="en-US"/>
        </a:p>
      </dgm:t>
    </dgm:pt>
    <dgm:pt modelId="{09AC97ED-BCA7-4B6E-84AB-1A3484D0E918}" type="sibTrans" cxnId="{3144FA77-6E44-4A2B-AFD4-42C6C23C4C20}">
      <dgm:prSet/>
      <dgm:spPr/>
      <dgm:t>
        <a:bodyPr/>
        <a:lstStyle/>
        <a:p>
          <a:endParaRPr lang="en-US"/>
        </a:p>
      </dgm:t>
    </dgm:pt>
    <dgm:pt modelId="{2310DCD4-29FB-4508-B0C6-65F5FD6ABC19}">
      <dgm:prSet phldrT="[Text]"/>
      <dgm:spPr/>
      <dgm:t>
        <a:bodyPr/>
        <a:lstStyle/>
        <a:p>
          <a:r>
            <a:rPr lang="en-US" dirty="0" smtClean="0"/>
            <a:t>Gender Identity</a:t>
          </a:r>
          <a:endParaRPr lang="en-US" dirty="0"/>
        </a:p>
      </dgm:t>
    </dgm:pt>
    <dgm:pt modelId="{C070C6B1-DB42-40FF-B2D5-75044D9C44F9}" type="parTrans" cxnId="{F64B009A-9D06-4E55-9C93-4D91BD024F35}">
      <dgm:prSet/>
      <dgm:spPr/>
      <dgm:t>
        <a:bodyPr/>
        <a:lstStyle/>
        <a:p>
          <a:endParaRPr lang="en-US"/>
        </a:p>
      </dgm:t>
    </dgm:pt>
    <dgm:pt modelId="{40ECC58A-DA06-4C0D-BE55-0CFF5FBC42BC}" type="sibTrans" cxnId="{F64B009A-9D06-4E55-9C93-4D91BD024F35}">
      <dgm:prSet/>
      <dgm:spPr/>
      <dgm:t>
        <a:bodyPr/>
        <a:lstStyle/>
        <a:p>
          <a:endParaRPr lang="en-US"/>
        </a:p>
      </dgm:t>
    </dgm:pt>
    <dgm:pt modelId="{7C6B1A7E-6210-4B30-86BF-080573CF1903}">
      <dgm:prSet phldrT="[Text]"/>
      <dgm:spPr/>
      <dgm:t>
        <a:bodyPr/>
        <a:lstStyle/>
        <a:p>
          <a:r>
            <a:rPr lang="en-US" dirty="0" smtClean="0"/>
            <a:t>Gender Expression</a:t>
          </a:r>
          <a:endParaRPr lang="en-US" dirty="0"/>
        </a:p>
      </dgm:t>
    </dgm:pt>
    <dgm:pt modelId="{5587E3EF-931E-4218-A190-5EDAD6A42422}" type="parTrans" cxnId="{D460961D-660E-4A4A-BFB3-41C75DA10B03}">
      <dgm:prSet/>
      <dgm:spPr/>
      <dgm:t>
        <a:bodyPr/>
        <a:lstStyle/>
        <a:p>
          <a:endParaRPr lang="en-US"/>
        </a:p>
      </dgm:t>
    </dgm:pt>
    <dgm:pt modelId="{FEE96952-C12B-476D-B49A-4429604D8049}" type="sibTrans" cxnId="{D460961D-660E-4A4A-BFB3-41C75DA10B03}">
      <dgm:prSet/>
      <dgm:spPr/>
      <dgm:t>
        <a:bodyPr/>
        <a:lstStyle/>
        <a:p>
          <a:endParaRPr lang="en-US"/>
        </a:p>
      </dgm:t>
    </dgm:pt>
    <dgm:pt modelId="{94DADC16-5120-4B37-A3C9-868BE497E94B}">
      <dgm:prSet phldrT="[Text]"/>
      <dgm:spPr/>
      <dgm:t>
        <a:bodyPr/>
        <a:lstStyle/>
        <a:p>
          <a:r>
            <a:rPr lang="en-US" dirty="0" smtClean="0"/>
            <a:t>Sexual Orientation</a:t>
          </a:r>
          <a:endParaRPr lang="en-US" dirty="0"/>
        </a:p>
      </dgm:t>
    </dgm:pt>
    <dgm:pt modelId="{F7490CA3-E6D0-404D-AE75-39C0ABF46933}" type="parTrans" cxnId="{643DC08A-3704-44AD-8EFC-0F9E70D85991}">
      <dgm:prSet/>
      <dgm:spPr/>
      <dgm:t>
        <a:bodyPr/>
        <a:lstStyle/>
        <a:p>
          <a:endParaRPr lang="en-US"/>
        </a:p>
      </dgm:t>
    </dgm:pt>
    <dgm:pt modelId="{545F1160-0F67-4921-B440-DC686F0847D1}" type="sibTrans" cxnId="{643DC08A-3704-44AD-8EFC-0F9E70D85991}">
      <dgm:prSet/>
      <dgm:spPr/>
      <dgm:t>
        <a:bodyPr/>
        <a:lstStyle/>
        <a:p>
          <a:endParaRPr lang="en-US"/>
        </a:p>
      </dgm:t>
    </dgm:pt>
    <dgm:pt modelId="{54FAD0CE-BFAA-4837-A301-1FDA9AF844AD}" type="pres">
      <dgm:prSet presAssocID="{D583D4A2-2B14-4871-8E9A-A0C454C47C8E}" presName="diagram" presStyleCnt="0">
        <dgm:presLayoutVars>
          <dgm:dir/>
          <dgm:resizeHandles val="exact"/>
        </dgm:presLayoutVars>
      </dgm:prSet>
      <dgm:spPr/>
      <dgm:t>
        <a:bodyPr/>
        <a:lstStyle/>
        <a:p>
          <a:endParaRPr lang="en-US"/>
        </a:p>
      </dgm:t>
    </dgm:pt>
    <dgm:pt modelId="{E5B04B2E-DB55-4EFD-A702-C01CB43796DD}" type="pres">
      <dgm:prSet presAssocID="{9FE5B8EB-AE14-42F9-A476-35019D715518}" presName="node" presStyleLbl="node1" presStyleIdx="0" presStyleCnt="4">
        <dgm:presLayoutVars>
          <dgm:bulletEnabled val="1"/>
        </dgm:presLayoutVars>
      </dgm:prSet>
      <dgm:spPr/>
      <dgm:t>
        <a:bodyPr/>
        <a:lstStyle/>
        <a:p>
          <a:endParaRPr lang="en-US"/>
        </a:p>
      </dgm:t>
    </dgm:pt>
    <dgm:pt modelId="{503994D5-E428-4ED9-9CFC-01DDBA9AB064}" type="pres">
      <dgm:prSet presAssocID="{09AC97ED-BCA7-4B6E-84AB-1A3484D0E918}" presName="sibTrans" presStyleCnt="0"/>
      <dgm:spPr/>
    </dgm:pt>
    <dgm:pt modelId="{C29F6929-9AF5-4A56-A6FA-D9FF57AEEA15}" type="pres">
      <dgm:prSet presAssocID="{2310DCD4-29FB-4508-B0C6-65F5FD6ABC19}" presName="node" presStyleLbl="node1" presStyleIdx="1" presStyleCnt="4" custLinFactNeighborX="-918" custLinFactNeighborY="-1119">
        <dgm:presLayoutVars>
          <dgm:bulletEnabled val="1"/>
        </dgm:presLayoutVars>
      </dgm:prSet>
      <dgm:spPr/>
      <dgm:t>
        <a:bodyPr/>
        <a:lstStyle/>
        <a:p>
          <a:endParaRPr lang="en-US"/>
        </a:p>
      </dgm:t>
    </dgm:pt>
    <dgm:pt modelId="{39722DC0-5232-4DC5-9E6D-354CC960CE01}" type="pres">
      <dgm:prSet presAssocID="{40ECC58A-DA06-4C0D-BE55-0CFF5FBC42BC}" presName="sibTrans" presStyleCnt="0"/>
      <dgm:spPr/>
    </dgm:pt>
    <dgm:pt modelId="{F5AE3C64-3E8D-4A17-827A-983C15A17FF8}" type="pres">
      <dgm:prSet presAssocID="{7C6B1A7E-6210-4B30-86BF-080573CF1903}" presName="node" presStyleLbl="node1" presStyleIdx="2" presStyleCnt="4">
        <dgm:presLayoutVars>
          <dgm:bulletEnabled val="1"/>
        </dgm:presLayoutVars>
      </dgm:prSet>
      <dgm:spPr/>
      <dgm:t>
        <a:bodyPr/>
        <a:lstStyle/>
        <a:p>
          <a:endParaRPr lang="en-US"/>
        </a:p>
      </dgm:t>
    </dgm:pt>
    <dgm:pt modelId="{91EE9B7A-0FE2-48C7-9E9B-56844EB59709}" type="pres">
      <dgm:prSet presAssocID="{FEE96952-C12B-476D-B49A-4429604D8049}" presName="sibTrans" presStyleCnt="0"/>
      <dgm:spPr/>
    </dgm:pt>
    <dgm:pt modelId="{40317BDB-515F-45E3-82CE-3DCAD9F8FDF2}" type="pres">
      <dgm:prSet presAssocID="{94DADC16-5120-4B37-A3C9-868BE497E94B}" presName="node" presStyleLbl="node1" presStyleIdx="3" presStyleCnt="4">
        <dgm:presLayoutVars>
          <dgm:bulletEnabled val="1"/>
        </dgm:presLayoutVars>
      </dgm:prSet>
      <dgm:spPr/>
      <dgm:t>
        <a:bodyPr/>
        <a:lstStyle/>
        <a:p>
          <a:endParaRPr lang="en-US"/>
        </a:p>
      </dgm:t>
    </dgm:pt>
  </dgm:ptLst>
  <dgm:cxnLst>
    <dgm:cxn modelId="{956F8BDC-2C16-4F00-B7ED-59B6EC087F13}" type="presOf" srcId="{2310DCD4-29FB-4508-B0C6-65F5FD6ABC19}" destId="{C29F6929-9AF5-4A56-A6FA-D9FF57AEEA15}" srcOrd="0" destOrd="0" presId="urn:microsoft.com/office/officeart/2005/8/layout/default#1"/>
    <dgm:cxn modelId="{D460961D-660E-4A4A-BFB3-41C75DA10B03}" srcId="{D583D4A2-2B14-4871-8E9A-A0C454C47C8E}" destId="{7C6B1A7E-6210-4B30-86BF-080573CF1903}" srcOrd="2" destOrd="0" parTransId="{5587E3EF-931E-4218-A190-5EDAD6A42422}" sibTransId="{FEE96952-C12B-476D-B49A-4429604D8049}"/>
    <dgm:cxn modelId="{1F23A915-744F-4F53-8CE7-5EC43496714D}" type="presOf" srcId="{9FE5B8EB-AE14-42F9-A476-35019D715518}" destId="{E5B04B2E-DB55-4EFD-A702-C01CB43796DD}" srcOrd="0" destOrd="0" presId="urn:microsoft.com/office/officeart/2005/8/layout/default#1"/>
    <dgm:cxn modelId="{643DC08A-3704-44AD-8EFC-0F9E70D85991}" srcId="{D583D4A2-2B14-4871-8E9A-A0C454C47C8E}" destId="{94DADC16-5120-4B37-A3C9-868BE497E94B}" srcOrd="3" destOrd="0" parTransId="{F7490CA3-E6D0-404D-AE75-39C0ABF46933}" sibTransId="{545F1160-0F67-4921-B440-DC686F0847D1}"/>
    <dgm:cxn modelId="{3144FA77-6E44-4A2B-AFD4-42C6C23C4C20}" srcId="{D583D4A2-2B14-4871-8E9A-A0C454C47C8E}" destId="{9FE5B8EB-AE14-42F9-A476-35019D715518}" srcOrd="0" destOrd="0" parTransId="{6C0DC41E-54FB-467A-92F7-03830F851C5E}" sibTransId="{09AC97ED-BCA7-4B6E-84AB-1A3484D0E918}"/>
    <dgm:cxn modelId="{C4B03299-3BEA-425A-8D96-18B30A01DB5E}" type="presOf" srcId="{D583D4A2-2B14-4871-8E9A-A0C454C47C8E}" destId="{54FAD0CE-BFAA-4837-A301-1FDA9AF844AD}" srcOrd="0" destOrd="0" presId="urn:microsoft.com/office/officeart/2005/8/layout/default#1"/>
    <dgm:cxn modelId="{6A4664D6-1F19-4C8F-B285-AF5D679013B2}" type="presOf" srcId="{7C6B1A7E-6210-4B30-86BF-080573CF1903}" destId="{F5AE3C64-3E8D-4A17-827A-983C15A17FF8}" srcOrd="0" destOrd="0" presId="urn:microsoft.com/office/officeart/2005/8/layout/default#1"/>
    <dgm:cxn modelId="{F64B009A-9D06-4E55-9C93-4D91BD024F35}" srcId="{D583D4A2-2B14-4871-8E9A-A0C454C47C8E}" destId="{2310DCD4-29FB-4508-B0C6-65F5FD6ABC19}" srcOrd="1" destOrd="0" parTransId="{C070C6B1-DB42-40FF-B2D5-75044D9C44F9}" sibTransId="{40ECC58A-DA06-4C0D-BE55-0CFF5FBC42BC}"/>
    <dgm:cxn modelId="{50DC0C94-0C49-4258-9373-D005E3A4F2BC}" type="presOf" srcId="{94DADC16-5120-4B37-A3C9-868BE497E94B}" destId="{40317BDB-515F-45E3-82CE-3DCAD9F8FDF2}" srcOrd="0" destOrd="0" presId="urn:microsoft.com/office/officeart/2005/8/layout/default#1"/>
    <dgm:cxn modelId="{E24A66C8-DD62-4B6F-BB43-19672ED457A8}" type="presParOf" srcId="{54FAD0CE-BFAA-4837-A301-1FDA9AF844AD}" destId="{E5B04B2E-DB55-4EFD-A702-C01CB43796DD}" srcOrd="0" destOrd="0" presId="urn:microsoft.com/office/officeart/2005/8/layout/default#1"/>
    <dgm:cxn modelId="{A7C61905-3047-41D2-9C06-140E031099C0}" type="presParOf" srcId="{54FAD0CE-BFAA-4837-A301-1FDA9AF844AD}" destId="{503994D5-E428-4ED9-9CFC-01DDBA9AB064}" srcOrd="1" destOrd="0" presId="urn:microsoft.com/office/officeart/2005/8/layout/default#1"/>
    <dgm:cxn modelId="{78EA2C41-5890-4E0C-9A12-51D068B05DC2}" type="presParOf" srcId="{54FAD0CE-BFAA-4837-A301-1FDA9AF844AD}" destId="{C29F6929-9AF5-4A56-A6FA-D9FF57AEEA15}" srcOrd="2" destOrd="0" presId="urn:microsoft.com/office/officeart/2005/8/layout/default#1"/>
    <dgm:cxn modelId="{3DB4591D-1311-4CF6-9EF4-BD30E1BF71AD}" type="presParOf" srcId="{54FAD0CE-BFAA-4837-A301-1FDA9AF844AD}" destId="{39722DC0-5232-4DC5-9E6D-354CC960CE01}" srcOrd="3" destOrd="0" presId="urn:microsoft.com/office/officeart/2005/8/layout/default#1"/>
    <dgm:cxn modelId="{9F59CAAD-D007-44CF-B2B5-73ED645A8444}" type="presParOf" srcId="{54FAD0CE-BFAA-4837-A301-1FDA9AF844AD}" destId="{F5AE3C64-3E8D-4A17-827A-983C15A17FF8}" srcOrd="4" destOrd="0" presId="urn:microsoft.com/office/officeart/2005/8/layout/default#1"/>
    <dgm:cxn modelId="{872CDB76-6D27-4A90-8C90-94F83C097D2D}" type="presParOf" srcId="{54FAD0CE-BFAA-4837-A301-1FDA9AF844AD}" destId="{91EE9B7A-0FE2-48C7-9E9B-56844EB59709}" srcOrd="5" destOrd="0" presId="urn:microsoft.com/office/officeart/2005/8/layout/default#1"/>
    <dgm:cxn modelId="{86198E40-8BF8-42E1-AD2C-2FC9C085EC4A}" type="presParOf" srcId="{54FAD0CE-BFAA-4837-A301-1FDA9AF844AD}" destId="{40317BDB-515F-45E3-82CE-3DCAD9F8FDF2}" srcOrd="6"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ED598CF-A358-5544-8DB6-146A61353EEF}"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F96812B0-57D5-534A-A05A-0DAEE3FF946E}">
      <dgm:prSet phldrT="[Text]"/>
      <dgm:spPr/>
      <dgm:t>
        <a:bodyPr/>
        <a:lstStyle/>
        <a:p>
          <a:r>
            <a:rPr lang="en-US" dirty="0" smtClean="0"/>
            <a:t>Individual</a:t>
          </a:r>
          <a:endParaRPr lang="en-US" dirty="0"/>
        </a:p>
      </dgm:t>
    </dgm:pt>
    <dgm:pt modelId="{48C5B1D3-BEDF-2343-A499-5DA5D8A67273}" type="parTrans" cxnId="{90305A00-611A-D64E-A535-637156906670}">
      <dgm:prSet/>
      <dgm:spPr/>
      <dgm:t>
        <a:bodyPr/>
        <a:lstStyle/>
        <a:p>
          <a:endParaRPr lang="en-US"/>
        </a:p>
      </dgm:t>
    </dgm:pt>
    <dgm:pt modelId="{C0E34748-E55A-4445-BA28-0D78EFEEE631}" type="sibTrans" cxnId="{90305A00-611A-D64E-A535-637156906670}">
      <dgm:prSet/>
      <dgm:spPr/>
      <dgm:t>
        <a:bodyPr/>
        <a:lstStyle/>
        <a:p>
          <a:endParaRPr lang="en-US"/>
        </a:p>
      </dgm:t>
    </dgm:pt>
    <dgm:pt modelId="{9F811431-7F00-CA47-9B3F-73CD7264CC4F}">
      <dgm:prSet phldrT="[Text]"/>
      <dgm:spPr/>
      <dgm:t>
        <a:bodyPr/>
        <a:lstStyle/>
        <a:p>
          <a:r>
            <a:rPr lang="en-US" dirty="0"/>
            <a:t>Racial/Ethnic Minority</a:t>
          </a:r>
        </a:p>
      </dgm:t>
    </dgm:pt>
    <dgm:pt modelId="{7022C48D-2121-7C4E-A5EB-EDD2DB558F50}" type="parTrans" cxnId="{063324FE-9C75-1D4F-B4DF-2B5B18CA1673}">
      <dgm:prSet/>
      <dgm:spPr/>
      <dgm:t>
        <a:bodyPr/>
        <a:lstStyle/>
        <a:p>
          <a:endParaRPr lang="en-US"/>
        </a:p>
      </dgm:t>
    </dgm:pt>
    <dgm:pt modelId="{4465C875-5E01-394B-A6D7-2875E38ED4E3}" type="sibTrans" cxnId="{063324FE-9C75-1D4F-B4DF-2B5B18CA1673}">
      <dgm:prSet/>
      <dgm:spPr/>
      <dgm:t>
        <a:bodyPr/>
        <a:lstStyle/>
        <a:p>
          <a:endParaRPr lang="en-US"/>
        </a:p>
      </dgm:t>
    </dgm:pt>
    <dgm:pt modelId="{54D60FEB-832D-7E40-9D3E-C31406EEED06}">
      <dgm:prSet phldrT="[Text]"/>
      <dgm:spPr/>
      <dgm:t>
        <a:bodyPr/>
        <a:lstStyle/>
        <a:p>
          <a:r>
            <a:rPr lang="en-US" dirty="0"/>
            <a:t>Sexual</a:t>
          </a:r>
        </a:p>
        <a:p>
          <a:r>
            <a:rPr lang="en-US" dirty="0"/>
            <a:t>Minority</a:t>
          </a:r>
        </a:p>
      </dgm:t>
    </dgm:pt>
    <dgm:pt modelId="{C0FC5EA5-F987-DF42-869A-209E075BA624}" type="parTrans" cxnId="{3E191473-1BAC-7B4B-8822-FD6CF19FF185}">
      <dgm:prSet/>
      <dgm:spPr/>
      <dgm:t>
        <a:bodyPr/>
        <a:lstStyle/>
        <a:p>
          <a:endParaRPr lang="en-US"/>
        </a:p>
      </dgm:t>
    </dgm:pt>
    <dgm:pt modelId="{69210D84-4DC3-6A4A-AF5E-7BDB8EA0007B}" type="sibTrans" cxnId="{3E191473-1BAC-7B4B-8822-FD6CF19FF185}">
      <dgm:prSet/>
      <dgm:spPr/>
      <dgm:t>
        <a:bodyPr/>
        <a:lstStyle/>
        <a:p>
          <a:endParaRPr lang="en-US"/>
        </a:p>
      </dgm:t>
    </dgm:pt>
    <dgm:pt modelId="{F4E28826-845D-7542-8F90-861AD82F55E6}">
      <dgm:prSet phldrT="[Text]"/>
      <dgm:spPr/>
      <dgm:t>
        <a:bodyPr/>
        <a:lstStyle/>
        <a:p>
          <a:r>
            <a:rPr lang="en-US" dirty="0"/>
            <a:t>Gender</a:t>
          </a:r>
        </a:p>
        <a:p>
          <a:r>
            <a:rPr lang="en-US" dirty="0"/>
            <a:t>Minority</a:t>
          </a:r>
        </a:p>
      </dgm:t>
    </dgm:pt>
    <dgm:pt modelId="{2F0D1C0B-8BEC-3B48-8AF7-549BD8E872F9}" type="parTrans" cxnId="{481BA090-194B-E44F-B57A-E8619B69EC41}">
      <dgm:prSet/>
      <dgm:spPr/>
      <dgm:t>
        <a:bodyPr/>
        <a:lstStyle/>
        <a:p>
          <a:endParaRPr lang="en-US"/>
        </a:p>
      </dgm:t>
    </dgm:pt>
    <dgm:pt modelId="{53F49ED2-CB30-DC4B-9534-CB2139F2E259}" type="sibTrans" cxnId="{481BA090-194B-E44F-B57A-E8619B69EC41}">
      <dgm:prSet/>
      <dgm:spPr/>
      <dgm:t>
        <a:bodyPr/>
        <a:lstStyle/>
        <a:p>
          <a:endParaRPr lang="en-US"/>
        </a:p>
      </dgm:t>
    </dgm:pt>
    <dgm:pt modelId="{629E6DED-999F-A248-9206-425D1F871D11}" type="pres">
      <dgm:prSet presAssocID="{5ED598CF-A358-5544-8DB6-146A61353EEF}" presName="cycle" presStyleCnt="0">
        <dgm:presLayoutVars>
          <dgm:chMax val="1"/>
          <dgm:dir/>
          <dgm:animLvl val="ctr"/>
          <dgm:resizeHandles val="exact"/>
        </dgm:presLayoutVars>
      </dgm:prSet>
      <dgm:spPr/>
      <dgm:t>
        <a:bodyPr/>
        <a:lstStyle/>
        <a:p>
          <a:endParaRPr lang="en-US"/>
        </a:p>
      </dgm:t>
    </dgm:pt>
    <dgm:pt modelId="{25B11128-9EE2-C74C-96FE-0A8B8D1AA383}" type="pres">
      <dgm:prSet presAssocID="{F96812B0-57D5-534A-A05A-0DAEE3FF946E}" presName="centerShape" presStyleLbl="node0" presStyleIdx="0" presStyleCnt="1"/>
      <dgm:spPr/>
      <dgm:t>
        <a:bodyPr/>
        <a:lstStyle/>
        <a:p>
          <a:endParaRPr lang="en-US"/>
        </a:p>
      </dgm:t>
    </dgm:pt>
    <dgm:pt modelId="{5BFA3246-7998-9642-9838-5938A53F29DE}" type="pres">
      <dgm:prSet presAssocID="{7022C48D-2121-7C4E-A5EB-EDD2DB558F50}" presName="parTrans" presStyleLbl="bgSibTrans2D1" presStyleIdx="0" presStyleCnt="3"/>
      <dgm:spPr/>
      <dgm:t>
        <a:bodyPr/>
        <a:lstStyle/>
        <a:p>
          <a:endParaRPr lang="en-US"/>
        </a:p>
      </dgm:t>
    </dgm:pt>
    <dgm:pt modelId="{12F0E423-21F1-E848-95E9-8C1163FB8AF4}" type="pres">
      <dgm:prSet presAssocID="{9F811431-7F00-CA47-9B3F-73CD7264CC4F}" presName="node" presStyleLbl="node1" presStyleIdx="0" presStyleCnt="3" custRadScaleRad="111528" custRadScaleInc="-585">
        <dgm:presLayoutVars>
          <dgm:bulletEnabled val="1"/>
        </dgm:presLayoutVars>
      </dgm:prSet>
      <dgm:spPr/>
      <dgm:t>
        <a:bodyPr/>
        <a:lstStyle/>
        <a:p>
          <a:endParaRPr lang="en-US"/>
        </a:p>
      </dgm:t>
    </dgm:pt>
    <dgm:pt modelId="{CB3FF247-A903-3F43-91C0-C97A30010141}" type="pres">
      <dgm:prSet presAssocID="{C0FC5EA5-F987-DF42-869A-209E075BA624}" presName="parTrans" presStyleLbl="bgSibTrans2D1" presStyleIdx="1" presStyleCnt="3"/>
      <dgm:spPr/>
      <dgm:t>
        <a:bodyPr/>
        <a:lstStyle/>
        <a:p>
          <a:endParaRPr lang="en-US"/>
        </a:p>
      </dgm:t>
    </dgm:pt>
    <dgm:pt modelId="{54597F06-06CA-3441-96F7-B6475622EBC9}" type="pres">
      <dgm:prSet presAssocID="{54D60FEB-832D-7E40-9D3E-C31406EEED06}" presName="node" presStyleLbl="node1" presStyleIdx="1" presStyleCnt="3">
        <dgm:presLayoutVars>
          <dgm:bulletEnabled val="1"/>
        </dgm:presLayoutVars>
      </dgm:prSet>
      <dgm:spPr/>
      <dgm:t>
        <a:bodyPr/>
        <a:lstStyle/>
        <a:p>
          <a:endParaRPr lang="en-US"/>
        </a:p>
      </dgm:t>
    </dgm:pt>
    <dgm:pt modelId="{F1183FAB-9685-5543-807F-C7622A13B85B}" type="pres">
      <dgm:prSet presAssocID="{2F0D1C0B-8BEC-3B48-8AF7-549BD8E872F9}" presName="parTrans" presStyleLbl="bgSibTrans2D1" presStyleIdx="2" presStyleCnt="3"/>
      <dgm:spPr/>
      <dgm:t>
        <a:bodyPr/>
        <a:lstStyle/>
        <a:p>
          <a:endParaRPr lang="en-US"/>
        </a:p>
      </dgm:t>
    </dgm:pt>
    <dgm:pt modelId="{F585FE6E-5D9C-B643-8D7D-D338C294BF77}" type="pres">
      <dgm:prSet presAssocID="{F4E28826-845D-7542-8F90-861AD82F55E6}" presName="node" presStyleLbl="node1" presStyleIdx="2" presStyleCnt="3" custRadScaleRad="111932" custRadScaleInc="2380">
        <dgm:presLayoutVars>
          <dgm:bulletEnabled val="1"/>
        </dgm:presLayoutVars>
      </dgm:prSet>
      <dgm:spPr/>
      <dgm:t>
        <a:bodyPr/>
        <a:lstStyle/>
        <a:p>
          <a:endParaRPr lang="en-US"/>
        </a:p>
      </dgm:t>
    </dgm:pt>
  </dgm:ptLst>
  <dgm:cxnLst>
    <dgm:cxn modelId="{F3DBCE3D-72DC-447C-9E8D-7DD8C12AEF70}" type="presOf" srcId="{C0FC5EA5-F987-DF42-869A-209E075BA624}" destId="{CB3FF247-A903-3F43-91C0-C97A30010141}" srcOrd="0" destOrd="0" presId="urn:microsoft.com/office/officeart/2005/8/layout/radial4"/>
    <dgm:cxn modelId="{481BA090-194B-E44F-B57A-E8619B69EC41}" srcId="{F96812B0-57D5-534A-A05A-0DAEE3FF946E}" destId="{F4E28826-845D-7542-8F90-861AD82F55E6}" srcOrd="2" destOrd="0" parTransId="{2F0D1C0B-8BEC-3B48-8AF7-549BD8E872F9}" sibTransId="{53F49ED2-CB30-DC4B-9534-CB2139F2E259}"/>
    <dgm:cxn modelId="{4CBA6341-4ED2-45DC-8E1E-60B21E8A9E1C}" type="presOf" srcId="{2F0D1C0B-8BEC-3B48-8AF7-549BD8E872F9}" destId="{F1183FAB-9685-5543-807F-C7622A13B85B}" srcOrd="0" destOrd="0" presId="urn:microsoft.com/office/officeart/2005/8/layout/radial4"/>
    <dgm:cxn modelId="{A976979E-981E-4396-A609-6B01057187CD}" type="presOf" srcId="{7022C48D-2121-7C4E-A5EB-EDD2DB558F50}" destId="{5BFA3246-7998-9642-9838-5938A53F29DE}" srcOrd="0" destOrd="0" presId="urn:microsoft.com/office/officeart/2005/8/layout/radial4"/>
    <dgm:cxn modelId="{EE6E7074-68E6-4EB0-A925-103C770B86AF}" type="presOf" srcId="{F4E28826-845D-7542-8F90-861AD82F55E6}" destId="{F585FE6E-5D9C-B643-8D7D-D338C294BF77}" srcOrd="0" destOrd="0" presId="urn:microsoft.com/office/officeart/2005/8/layout/radial4"/>
    <dgm:cxn modelId="{90305A00-611A-D64E-A535-637156906670}" srcId="{5ED598CF-A358-5544-8DB6-146A61353EEF}" destId="{F96812B0-57D5-534A-A05A-0DAEE3FF946E}" srcOrd="0" destOrd="0" parTransId="{48C5B1D3-BEDF-2343-A499-5DA5D8A67273}" sibTransId="{C0E34748-E55A-4445-BA28-0D78EFEEE631}"/>
    <dgm:cxn modelId="{725BC2B7-5135-4590-A29A-27E384AC55C2}" type="presOf" srcId="{9F811431-7F00-CA47-9B3F-73CD7264CC4F}" destId="{12F0E423-21F1-E848-95E9-8C1163FB8AF4}" srcOrd="0" destOrd="0" presId="urn:microsoft.com/office/officeart/2005/8/layout/radial4"/>
    <dgm:cxn modelId="{3E191473-1BAC-7B4B-8822-FD6CF19FF185}" srcId="{F96812B0-57D5-534A-A05A-0DAEE3FF946E}" destId="{54D60FEB-832D-7E40-9D3E-C31406EEED06}" srcOrd="1" destOrd="0" parTransId="{C0FC5EA5-F987-DF42-869A-209E075BA624}" sibTransId="{69210D84-4DC3-6A4A-AF5E-7BDB8EA0007B}"/>
    <dgm:cxn modelId="{1B803B3F-41F3-4DBA-BDFE-19CA475BB1D0}" type="presOf" srcId="{F96812B0-57D5-534A-A05A-0DAEE3FF946E}" destId="{25B11128-9EE2-C74C-96FE-0A8B8D1AA383}" srcOrd="0" destOrd="0" presId="urn:microsoft.com/office/officeart/2005/8/layout/radial4"/>
    <dgm:cxn modelId="{4B27AF5D-EDC6-40DD-88ED-0DB80294996A}" type="presOf" srcId="{5ED598CF-A358-5544-8DB6-146A61353EEF}" destId="{629E6DED-999F-A248-9206-425D1F871D11}" srcOrd="0" destOrd="0" presId="urn:microsoft.com/office/officeart/2005/8/layout/radial4"/>
    <dgm:cxn modelId="{99DFDD23-83C5-4529-8CDC-3ECDF9D684C2}" type="presOf" srcId="{54D60FEB-832D-7E40-9D3E-C31406EEED06}" destId="{54597F06-06CA-3441-96F7-B6475622EBC9}" srcOrd="0" destOrd="0" presId="urn:microsoft.com/office/officeart/2005/8/layout/radial4"/>
    <dgm:cxn modelId="{063324FE-9C75-1D4F-B4DF-2B5B18CA1673}" srcId="{F96812B0-57D5-534A-A05A-0DAEE3FF946E}" destId="{9F811431-7F00-CA47-9B3F-73CD7264CC4F}" srcOrd="0" destOrd="0" parTransId="{7022C48D-2121-7C4E-A5EB-EDD2DB558F50}" sibTransId="{4465C875-5E01-394B-A6D7-2875E38ED4E3}"/>
    <dgm:cxn modelId="{56AF5BBE-3EE4-4987-B029-C3A19F278F05}" type="presParOf" srcId="{629E6DED-999F-A248-9206-425D1F871D11}" destId="{25B11128-9EE2-C74C-96FE-0A8B8D1AA383}" srcOrd="0" destOrd="0" presId="urn:microsoft.com/office/officeart/2005/8/layout/radial4"/>
    <dgm:cxn modelId="{7D3FCDF1-A301-475D-AEDC-6A6DD05BA3B3}" type="presParOf" srcId="{629E6DED-999F-A248-9206-425D1F871D11}" destId="{5BFA3246-7998-9642-9838-5938A53F29DE}" srcOrd="1" destOrd="0" presId="urn:microsoft.com/office/officeart/2005/8/layout/radial4"/>
    <dgm:cxn modelId="{428F209D-6271-498D-B1E7-29B1019A8448}" type="presParOf" srcId="{629E6DED-999F-A248-9206-425D1F871D11}" destId="{12F0E423-21F1-E848-95E9-8C1163FB8AF4}" srcOrd="2" destOrd="0" presId="urn:microsoft.com/office/officeart/2005/8/layout/radial4"/>
    <dgm:cxn modelId="{5C5E00D5-A640-4F79-95A5-5F0268900E62}" type="presParOf" srcId="{629E6DED-999F-A248-9206-425D1F871D11}" destId="{CB3FF247-A903-3F43-91C0-C97A30010141}" srcOrd="3" destOrd="0" presId="urn:microsoft.com/office/officeart/2005/8/layout/radial4"/>
    <dgm:cxn modelId="{0FA0C52A-D6ED-4B84-A21B-6090C4C9D3C3}" type="presParOf" srcId="{629E6DED-999F-A248-9206-425D1F871D11}" destId="{54597F06-06CA-3441-96F7-B6475622EBC9}" srcOrd="4" destOrd="0" presId="urn:microsoft.com/office/officeart/2005/8/layout/radial4"/>
    <dgm:cxn modelId="{F20BE52C-9A8E-449B-97C8-9468655DE399}" type="presParOf" srcId="{629E6DED-999F-A248-9206-425D1F871D11}" destId="{F1183FAB-9685-5543-807F-C7622A13B85B}" srcOrd="5" destOrd="0" presId="urn:microsoft.com/office/officeart/2005/8/layout/radial4"/>
    <dgm:cxn modelId="{3F071AA4-8048-464B-BFCE-83510673971D}" type="presParOf" srcId="{629E6DED-999F-A248-9206-425D1F871D11}" destId="{F585FE6E-5D9C-B643-8D7D-D338C294BF77}"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1AC7B0-E485-4B7B-955B-EDEFBF9B7E5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3B59E18-3128-4756-8937-47524EC8FF72}">
      <dgm:prSet phldrT="[Text]"/>
      <dgm:spPr/>
      <dgm:t>
        <a:bodyPr/>
        <a:lstStyle/>
        <a:p>
          <a:r>
            <a:rPr lang="en-US" dirty="0" smtClean="0"/>
            <a:t>.1%</a:t>
          </a:r>
          <a:endParaRPr lang="en-US" dirty="0"/>
        </a:p>
      </dgm:t>
    </dgm:pt>
    <dgm:pt modelId="{B3C95004-A40A-4581-B553-04DCE22D7E8E}" type="parTrans" cxnId="{C35F248C-5254-4415-A20F-F4C29D7F8608}">
      <dgm:prSet/>
      <dgm:spPr/>
      <dgm:t>
        <a:bodyPr/>
        <a:lstStyle/>
        <a:p>
          <a:endParaRPr lang="en-US"/>
        </a:p>
      </dgm:t>
    </dgm:pt>
    <dgm:pt modelId="{6D9139FD-5867-4FA0-B7A4-862D7274F067}" type="sibTrans" cxnId="{C35F248C-5254-4415-A20F-F4C29D7F8608}">
      <dgm:prSet/>
      <dgm:spPr/>
      <dgm:t>
        <a:bodyPr/>
        <a:lstStyle/>
        <a:p>
          <a:endParaRPr lang="en-US"/>
        </a:p>
      </dgm:t>
    </dgm:pt>
    <dgm:pt modelId="{DFF21693-5E79-4664-B81A-47AC04D540D0}">
      <dgm:prSet custT="1"/>
      <dgm:spPr/>
      <dgm:t>
        <a:bodyPr/>
        <a:lstStyle/>
        <a:p>
          <a:r>
            <a:rPr lang="en-US" sz="2000" dirty="0" smtClean="0"/>
            <a:t>California LGBT Tobacco Use Survey (2003 &amp; 2004)</a:t>
          </a:r>
          <a:endParaRPr lang="en-US" sz="2000" dirty="0"/>
        </a:p>
      </dgm:t>
    </dgm:pt>
    <dgm:pt modelId="{D1C237E6-D017-428B-903B-07133F89F6FF}" type="parTrans" cxnId="{3099B1AD-741D-4483-AC52-E59397611AF7}">
      <dgm:prSet/>
      <dgm:spPr/>
      <dgm:t>
        <a:bodyPr/>
        <a:lstStyle/>
        <a:p>
          <a:endParaRPr lang="en-US"/>
        </a:p>
      </dgm:t>
    </dgm:pt>
    <dgm:pt modelId="{BB571850-5C5B-40F8-9320-44C6897DC5D0}" type="sibTrans" cxnId="{3099B1AD-741D-4483-AC52-E59397611AF7}">
      <dgm:prSet/>
      <dgm:spPr/>
      <dgm:t>
        <a:bodyPr/>
        <a:lstStyle/>
        <a:p>
          <a:endParaRPr lang="en-US"/>
        </a:p>
      </dgm:t>
    </dgm:pt>
    <dgm:pt modelId="{2B14960D-5005-4446-B3C4-50203B5B3E86}">
      <dgm:prSet/>
      <dgm:spPr/>
      <dgm:t>
        <a:bodyPr/>
        <a:lstStyle/>
        <a:p>
          <a:r>
            <a:rPr lang="en-US" dirty="0" smtClean="0"/>
            <a:t>.2%</a:t>
          </a:r>
          <a:endParaRPr lang="en-US" dirty="0"/>
        </a:p>
      </dgm:t>
    </dgm:pt>
    <dgm:pt modelId="{875CA09A-8744-4F0C-9A96-DBE54AE549A8}" type="parTrans" cxnId="{3BDC28D9-039C-46CE-A1B6-27998C0A9258}">
      <dgm:prSet/>
      <dgm:spPr/>
      <dgm:t>
        <a:bodyPr/>
        <a:lstStyle/>
        <a:p>
          <a:endParaRPr lang="en-US"/>
        </a:p>
      </dgm:t>
    </dgm:pt>
    <dgm:pt modelId="{23FEE27E-5E0E-4825-9889-FB4F6582C132}" type="sibTrans" cxnId="{3BDC28D9-039C-46CE-A1B6-27998C0A9258}">
      <dgm:prSet/>
      <dgm:spPr/>
      <dgm:t>
        <a:bodyPr/>
        <a:lstStyle/>
        <a:p>
          <a:endParaRPr lang="en-US"/>
        </a:p>
      </dgm:t>
    </dgm:pt>
    <dgm:pt modelId="{BE25F388-B363-4541-BAC6-B1A311A1C7BE}">
      <dgm:prSet custT="1"/>
      <dgm:spPr/>
      <dgm:t>
        <a:bodyPr/>
        <a:lstStyle/>
        <a:p>
          <a:r>
            <a:rPr lang="en-US" sz="2000" dirty="0" smtClean="0"/>
            <a:t>Los Angeles County (2012) – estimate</a:t>
          </a:r>
          <a:endParaRPr lang="en-US" sz="2000" dirty="0"/>
        </a:p>
      </dgm:t>
    </dgm:pt>
    <dgm:pt modelId="{B9544B21-0F9A-4D29-B309-6F7C703DE3AD}" type="parTrans" cxnId="{02B4BDEA-E26B-461D-83F3-A120BCD8D8AB}">
      <dgm:prSet/>
      <dgm:spPr/>
      <dgm:t>
        <a:bodyPr/>
        <a:lstStyle/>
        <a:p>
          <a:endParaRPr lang="en-US"/>
        </a:p>
      </dgm:t>
    </dgm:pt>
    <dgm:pt modelId="{AEFADE9D-790F-4408-A9DB-3B960306DCFA}" type="sibTrans" cxnId="{02B4BDEA-E26B-461D-83F3-A120BCD8D8AB}">
      <dgm:prSet/>
      <dgm:spPr/>
      <dgm:t>
        <a:bodyPr/>
        <a:lstStyle/>
        <a:p>
          <a:endParaRPr lang="en-US"/>
        </a:p>
      </dgm:t>
    </dgm:pt>
    <dgm:pt modelId="{9AF5CC76-197C-45B5-80F9-4E4523A2CBCA}">
      <dgm:prSet/>
      <dgm:spPr/>
      <dgm:t>
        <a:bodyPr/>
        <a:lstStyle/>
        <a:p>
          <a:r>
            <a:rPr lang="en-US" dirty="0" smtClean="0"/>
            <a:t>.3%</a:t>
          </a:r>
          <a:endParaRPr lang="en-US" dirty="0"/>
        </a:p>
      </dgm:t>
    </dgm:pt>
    <dgm:pt modelId="{30CC7504-F386-4D18-A76C-8F920C208A33}" type="parTrans" cxnId="{525C80D7-8BCC-4835-BC5A-1977DE40F822}">
      <dgm:prSet/>
      <dgm:spPr/>
      <dgm:t>
        <a:bodyPr/>
        <a:lstStyle/>
        <a:p>
          <a:endParaRPr lang="en-US"/>
        </a:p>
      </dgm:t>
    </dgm:pt>
    <dgm:pt modelId="{88A501D6-69EE-4A0D-AD52-047546704CC5}" type="sibTrans" cxnId="{525C80D7-8BCC-4835-BC5A-1977DE40F822}">
      <dgm:prSet/>
      <dgm:spPr/>
      <dgm:t>
        <a:bodyPr/>
        <a:lstStyle/>
        <a:p>
          <a:endParaRPr lang="en-US"/>
        </a:p>
      </dgm:t>
    </dgm:pt>
    <dgm:pt modelId="{B24918D4-DDE7-47DB-97A0-96D6CA34C2CA}">
      <dgm:prSet custT="1"/>
      <dgm:spPr/>
      <dgm:t>
        <a:bodyPr/>
        <a:lstStyle/>
        <a:p>
          <a:r>
            <a:rPr lang="en-US" sz="2000" dirty="0" smtClean="0"/>
            <a:t>San Francisco County (2011) – estimate </a:t>
          </a:r>
          <a:endParaRPr lang="en-US" sz="2000" dirty="0"/>
        </a:p>
      </dgm:t>
    </dgm:pt>
    <dgm:pt modelId="{300483AB-0006-4B78-AF3D-EB3F1C3EB0F1}" type="parTrans" cxnId="{0C66440D-2AEA-4BE9-9789-339F5202AE97}">
      <dgm:prSet/>
      <dgm:spPr/>
      <dgm:t>
        <a:bodyPr/>
        <a:lstStyle/>
        <a:p>
          <a:endParaRPr lang="en-US"/>
        </a:p>
      </dgm:t>
    </dgm:pt>
    <dgm:pt modelId="{752D5368-85DE-4E48-A2B7-6D042136C659}" type="sibTrans" cxnId="{0C66440D-2AEA-4BE9-9789-339F5202AE97}">
      <dgm:prSet/>
      <dgm:spPr/>
      <dgm:t>
        <a:bodyPr/>
        <a:lstStyle/>
        <a:p>
          <a:endParaRPr lang="en-US"/>
        </a:p>
      </dgm:t>
    </dgm:pt>
    <dgm:pt modelId="{46004016-9451-4F91-9892-E2AE0BC781E0}">
      <dgm:prSet custT="1"/>
      <dgm:spPr/>
      <dgm:t>
        <a:bodyPr/>
        <a:lstStyle/>
        <a:p>
          <a:r>
            <a:rPr lang="en-US" sz="2000" dirty="0" smtClean="0"/>
            <a:t>Williams Institute (2011) – average of previous studies</a:t>
          </a:r>
          <a:endParaRPr lang="en-US" sz="2000" dirty="0"/>
        </a:p>
      </dgm:t>
    </dgm:pt>
    <dgm:pt modelId="{F29EC942-F033-4C63-923D-64A47EEC3B3E}" type="parTrans" cxnId="{E4C92E59-06D5-4305-8540-610976ED4741}">
      <dgm:prSet/>
      <dgm:spPr/>
      <dgm:t>
        <a:bodyPr/>
        <a:lstStyle/>
        <a:p>
          <a:endParaRPr lang="en-US"/>
        </a:p>
      </dgm:t>
    </dgm:pt>
    <dgm:pt modelId="{4400F715-38AD-45A9-97BE-EA2A035ECA43}" type="sibTrans" cxnId="{E4C92E59-06D5-4305-8540-610976ED4741}">
      <dgm:prSet/>
      <dgm:spPr/>
      <dgm:t>
        <a:bodyPr/>
        <a:lstStyle/>
        <a:p>
          <a:endParaRPr lang="en-US"/>
        </a:p>
      </dgm:t>
    </dgm:pt>
    <dgm:pt modelId="{73A0F81B-3665-4FD2-9098-8C3693673C9D}">
      <dgm:prSet/>
      <dgm:spPr/>
      <dgm:t>
        <a:bodyPr/>
        <a:lstStyle/>
        <a:p>
          <a:r>
            <a:rPr lang="en-US" dirty="0" smtClean="0"/>
            <a:t>.5%</a:t>
          </a:r>
          <a:endParaRPr lang="en-US" dirty="0"/>
        </a:p>
      </dgm:t>
    </dgm:pt>
    <dgm:pt modelId="{8CEF4AED-0E65-4270-8579-4AB89D1794F1}" type="parTrans" cxnId="{0A3A1BBB-6FF0-40BA-A454-80E82637199A}">
      <dgm:prSet/>
      <dgm:spPr/>
      <dgm:t>
        <a:bodyPr/>
        <a:lstStyle/>
        <a:p>
          <a:endParaRPr lang="en-US"/>
        </a:p>
      </dgm:t>
    </dgm:pt>
    <dgm:pt modelId="{235E4191-EFBE-4A18-AD12-2CE3ACF441F2}" type="sibTrans" cxnId="{0A3A1BBB-6FF0-40BA-A454-80E82637199A}">
      <dgm:prSet/>
      <dgm:spPr/>
      <dgm:t>
        <a:bodyPr/>
        <a:lstStyle/>
        <a:p>
          <a:endParaRPr lang="en-US"/>
        </a:p>
      </dgm:t>
    </dgm:pt>
    <dgm:pt modelId="{077EF2E0-597A-4582-A2CD-5A7C8EF3FA29}">
      <dgm:prSet custT="1"/>
      <dgm:spPr/>
      <dgm:t>
        <a:bodyPr/>
        <a:lstStyle/>
        <a:p>
          <a:r>
            <a:rPr lang="en-US" sz="2000" dirty="0" smtClean="0"/>
            <a:t>Massachusetts landline survey (Conron, Scott, Stowell &amp; Landers, 2012)</a:t>
          </a:r>
          <a:endParaRPr lang="en-US" sz="2000" dirty="0"/>
        </a:p>
      </dgm:t>
    </dgm:pt>
    <dgm:pt modelId="{20E1F023-FEB1-4BB5-9D70-F8D2C626719F}" type="parTrans" cxnId="{D56F2047-C412-4C6E-9E49-79A7B7F21A0A}">
      <dgm:prSet/>
      <dgm:spPr/>
      <dgm:t>
        <a:bodyPr/>
        <a:lstStyle/>
        <a:p>
          <a:endParaRPr lang="en-US"/>
        </a:p>
      </dgm:t>
    </dgm:pt>
    <dgm:pt modelId="{4F870249-6E04-4994-BEE6-214B58715FCF}" type="sibTrans" cxnId="{D56F2047-C412-4C6E-9E49-79A7B7F21A0A}">
      <dgm:prSet/>
      <dgm:spPr/>
      <dgm:t>
        <a:bodyPr/>
        <a:lstStyle/>
        <a:p>
          <a:endParaRPr lang="en-US"/>
        </a:p>
      </dgm:t>
    </dgm:pt>
    <dgm:pt modelId="{F9229699-CC57-4D04-A9E4-A83E61421EE1}" type="pres">
      <dgm:prSet presAssocID="{961AC7B0-E485-4B7B-955B-EDEFBF9B7E50}" presName="Name0" presStyleCnt="0">
        <dgm:presLayoutVars>
          <dgm:dir/>
          <dgm:animLvl val="lvl"/>
          <dgm:resizeHandles val="exact"/>
        </dgm:presLayoutVars>
      </dgm:prSet>
      <dgm:spPr/>
      <dgm:t>
        <a:bodyPr/>
        <a:lstStyle/>
        <a:p>
          <a:endParaRPr lang="en-US"/>
        </a:p>
      </dgm:t>
    </dgm:pt>
    <dgm:pt modelId="{0BD3B487-4327-4E5D-AA00-FA2F467565D6}" type="pres">
      <dgm:prSet presAssocID="{83B59E18-3128-4756-8937-47524EC8FF72}" presName="linNode" presStyleCnt="0"/>
      <dgm:spPr/>
    </dgm:pt>
    <dgm:pt modelId="{B5FF6B9E-EE6C-40AF-AAAC-BD180FEA3054}" type="pres">
      <dgm:prSet presAssocID="{83B59E18-3128-4756-8937-47524EC8FF72}" presName="parentText" presStyleLbl="node1" presStyleIdx="0" presStyleCnt="4" custScaleX="74905" custLinFactNeighborX="-7619" custLinFactNeighborY="0">
        <dgm:presLayoutVars>
          <dgm:chMax val="1"/>
          <dgm:bulletEnabled val="1"/>
        </dgm:presLayoutVars>
      </dgm:prSet>
      <dgm:spPr/>
      <dgm:t>
        <a:bodyPr/>
        <a:lstStyle/>
        <a:p>
          <a:endParaRPr lang="en-US"/>
        </a:p>
      </dgm:t>
    </dgm:pt>
    <dgm:pt modelId="{F4E4C4B2-DC35-4CC0-B0F7-20F27B3AC885}" type="pres">
      <dgm:prSet presAssocID="{83B59E18-3128-4756-8937-47524EC8FF72}" presName="descendantText" presStyleLbl="alignAccFollowNode1" presStyleIdx="0" presStyleCnt="4" custScaleX="113731" custScaleY="119271" custLinFactNeighborY="3316">
        <dgm:presLayoutVars>
          <dgm:bulletEnabled val="1"/>
        </dgm:presLayoutVars>
      </dgm:prSet>
      <dgm:spPr/>
      <dgm:t>
        <a:bodyPr/>
        <a:lstStyle/>
        <a:p>
          <a:endParaRPr lang="en-US"/>
        </a:p>
      </dgm:t>
    </dgm:pt>
    <dgm:pt modelId="{055E4B5F-84B7-4D94-8EA3-0189B40704AD}" type="pres">
      <dgm:prSet presAssocID="{6D9139FD-5867-4FA0-B7A4-862D7274F067}" presName="sp" presStyleCnt="0"/>
      <dgm:spPr/>
    </dgm:pt>
    <dgm:pt modelId="{2C3378DD-4617-4CB6-A4B2-3FB347A006F4}" type="pres">
      <dgm:prSet presAssocID="{2B14960D-5005-4446-B3C4-50203B5B3E86}" presName="linNode" presStyleCnt="0"/>
      <dgm:spPr/>
    </dgm:pt>
    <dgm:pt modelId="{08A9FDCD-2686-4FC8-84D4-B1C91DB0548D}" type="pres">
      <dgm:prSet presAssocID="{2B14960D-5005-4446-B3C4-50203B5B3E86}" presName="parentText" presStyleLbl="node1" presStyleIdx="1" presStyleCnt="4" custScaleX="74905" custLinFactNeighborX="-7938" custLinFactNeighborY="208">
        <dgm:presLayoutVars>
          <dgm:chMax val="1"/>
          <dgm:bulletEnabled val="1"/>
        </dgm:presLayoutVars>
      </dgm:prSet>
      <dgm:spPr/>
      <dgm:t>
        <a:bodyPr/>
        <a:lstStyle/>
        <a:p>
          <a:endParaRPr lang="en-US"/>
        </a:p>
      </dgm:t>
    </dgm:pt>
    <dgm:pt modelId="{4BD99A1C-86E1-4055-BB31-1C557F3CA024}" type="pres">
      <dgm:prSet presAssocID="{2B14960D-5005-4446-B3C4-50203B5B3E86}" presName="descendantText" presStyleLbl="alignAccFollowNode1" presStyleIdx="1" presStyleCnt="4" custScaleX="113731" custScaleY="119271">
        <dgm:presLayoutVars>
          <dgm:bulletEnabled val="1"/>
        </dgm:presLayoutVars>
      </dgm:prSet>
      <dgm:spPr/>
      <dgm:t>
        <a:bodyPr/>
        <a:lstStyle/>
        <a:p>
          <a:endParaRPr lang="en-US"/>
        </a:p>
      </dgm:t>
    </dgm:pt>
    <dgm:pt modelId="{BDD89E9F-A09F-4B36-B162-F67837FADDE1}" type="pres">
      <dgm:prSet presAssocID="{23FEE27E-5E0E-4825-9889-FB4F6582C132}" presName="sp" presStyleCnt="0"/>
      <dgm:spPr/>
    </dgm:pt>
    <dgm:pt modelId="{8026B05B-A60E-4AAC-886C-AFA6BEC93DD0}" type="pres">
      <dgm:prSet presAssocID="{9AF5CC76-197C-45B5-80F9-4E4523A2CBCA}" presName="linNode" presStyleCnt="0"/>
      <dgm:spPr/>
    </dgm:pt>
    <dgm:pt modelId="{7FFA9846-6B01-4804-ABC2-56B5BC036F96}" type="pres">
      <dgm:prSet presAssocID="{9AF5CC76-197C-45B5-80F9-4E4523A2CBCA}" presName="parentText" presStyleLbl="node1" presStyleIdx="2" presStyleCnt="4" custScaleX="74905" custLinFactNeighborX="-7938" custLinFactNeighborY="208">
        <dgm:presLayoutVars>
          <dgm:chMax val="1"/>
          <dgm:bulletEnabled val="1"/>
        </dgm:presLayoutVars>
      </dgm:prSet>
      <dgm:spPr/>
      <dgm:t>
        <a:bodyPr/>
        <a:lstStyle/>
        <a:p>
          <a:endParaRPr lang="en-US"/>
        </a:p>
      </dgm:t>
    </dgm:pt>
    <dgm:pt modelId="{CD692391-EC33-4193-94B4-BD5A627D0389}" type="pres">
      <dgm:prSet presAssocID="{9AF5CC76-197C-45B5-80F9-4E4523A2CBCA}" presName="descendantText" presStyleLbl="alignAccFollowNode1" presStyleIdx="2" presStyleCnt="4" custScaleX="113731" custScaleY="119271">
        <dgm:presLayoutVars>
          <dgm:bulletEnabled val="1"/>
        </dgm:presLayoutVars>
      </dgm:prSet>
      <dgm:spPr/>
      <dgm:t>
        <a:bodyPr/>
        <a:lstStyle/>
        <a:p>
          <a:endParaRPr lang="en-US"/>
        </a:p>
      </dgm:t>
    </dgm:pt>
    <dgm:pt modelId="{79DA4070-FA0E-412A-AC56-AB249773C142}" type="pres">
      <dgm:prSet presAssocID="{88A501D6-69EE-4A0D-AD52-047546704CC5}" presName="sp" presStyleCnt="0"/>
      <dgm:spPr/>
    </dgm:pt>
    <dgm:pt modelId="{3DB48E6A-93B3-4B76-BF6E-D7C6E6E82CDC}" type="pres">
      <dgm:prSet presAssocID="{73A0F81B-3665-4FD2-9098-8C3693673C9D}" presName="linNode" presStyleCnt="0"/>
      <dgm:spPr/>
    </dgm:pt>
    <dgm:pt modelId="{D44B0166-873A-4936-A0A5-35AA40F445C9}" type="pres">
      <dgm:prSet presAssocID="{73A0F81B-3665-4FD2-9098-8C3693673C9D}" presName="parentText" presStyleLbl="node1" presStyleIdx="3" presStyleCnt="4" custScaleX="74905" custLinFactNeighborX="-7938" custLinFactNeighborY="208">
        <dgm:presLayoutVars>
          <dgm:chMax val="1"/>
          <dgm:bulletEnabled val="1"/>
        </dgm:presLayoutVars>
      </dgm:prSet>
      <dgm:spPr/>
      <dgm:t>
        <a:bodyPr/>
        <a:lstStyle/>
        <a:p>
          <a:endParaRPr lang="en-US"/>
        </a:p>
      </dgm:t>
    </dgm:pt>
    <dgm:pt modelId="{929BD340-CA04-46E5-A50F-BDB8C304E1AD}" type="pres">
      <dgm:prSet presAssocID="{73A0F81B-3665-4FD2-9098-8C3693673C9D}" presName="descendantText" presStyleLbl="alignAccFollowNode1" presStyleIdx="3" presStyleCnt="4" custScaleX="113731" custScaleY="119271">
        <dgm:presLayoutVars>
          <dgm:bulletEnabled val="1"/>
        </dgm:presLayoutVars>
      </dgm:prSet>
      <dgm:spPr/>
      <dgm:t>
        <a:bodyPr/>
        <a:lstStyle/>
        <a:p>
          <a:endParaRPr lang="en-US"/>
        </a:p>
      </dgm:t>
    </dgm:pt>
  </dgm:ptLst>
  <dgm:cxnLst>
    <dgm:cxn modelId="{3BDC28D9-039C-46CE-A1B6-27998C0A9258}" srcId="{961AC7B0-E485-4B7B-955B-EDEFBF9B7E50}" destId="{2B14960D-5005-4446-B3C4-50203B5B3E86}" srcOrd="1" destOrd="0" parTransId="{875CA09A-8744-4F0C-9A96-DBE54AE549A8}" sibTransId="{23FEE27E-5E0E-4825-9889-FB4F6582C132}"/>
    <dgm:cxn modelId="{C84740E4-2358-4E9E-B41F-FE9311A494AD}" type="presOf" srcId="{BE25F388-B363-4541-BAC6-B1A311A1C7BE}" destId="{4BD99A1C-86E1-4055-BB31-1C557F3CA024}" srcOrd="0" destOrd="0" presId="urn:microsoft.com/office/officeart/2005/8/layout/vList5"/>
    <dgm:cxn modelId="{525C80D7-8BCC-4835-BC5A-1977DE40F822}" srcId="{961AC7B0-E485-4B7B-955B-EDEFBF9B7E50}" destId="{9AF5CC76-197C-45B5-80F9-4E4523A2CBCA}" srcOrd="2" destOrd="0" parTransId="{30CC7504-F386-4D18-A76C-8F920C208A33}" sibTransId="{88A501D6-69EE-4A0D-AD52-047546704CC5}"/>
    <dgm:cxn modelId="{0A3A1BBB-6FF0-40BA-A454-80E82637199A}" srcId="{961AC7B0-E485-4B7B-955B-EDEFBF9B7E50}" destId="{73A0F81B-3665-4FD2-9098-8C3693673C9D}" srcOrd="3" destOrd="0" parTransId="{8CEF4AED-0E65-4270-8579-4AB89D1794F1}" sibTransId="{235E4191-EFBE-4A18-AD12-2CE3ACF441F2}"/>
    <dgm:cxn modelId="{868DF516-E11F-4CED-B956-2C0FD3C19A9F}" type="presOf" srcId="{83B59E18-3128-4756-8937-47524EC8FF72}" destId="{B5FF6B9E-EE6C-40AF-AAAC-BD180FEA3054}" srcOrd="0" destOrd="0" presId="urn:microsoft.com/office/officeart/2005/8/layout/vList5"/>
    <dgm:cxn modelId="{66D8D292-7048-488B-B64A-1D759A833932}" type="presOf" srcId="{DFF21693-5E79-4664-B81A-47AC04D540D0}" destId="{F4E4C4B2-DC35-4CC0-B0F7-20F27B3AC885}" srcOrd="0" destOrd="0" presId="urn:microsoft.com/office/officeart/2005/8/layout/vList5"/>
    <dgm:cxn modelId="{DD8605A8-B6A4-44D3-B82B-827E91DA211F}" type="presOf" srcId="{46004016-9451-4F91-9892-E2AE0BC781E0}" destId="{CD692391-EC33-4193-94B4-BD5A627D0389}" srcOrd="0" destOrd="1" presId="urn:microsoft.com/office/officeart/2005/8/layout/vList5"/>
    <dgm:cxn modelId="{0C66440D-2AEA-4BE9-9789-339F5202AE97}" srcId="{9AF5CC76-197C-45B5-80F9-4E4523A2CBCA}" destId="{B24918D4-DDE7-47DB-97A0-96D6CA34C2CA}" srcOrd="0" destOrd="0" parTransId="{300483AB-0006-4B78-AF3D-EB3F1C3EB0F1}" sibTransId="{752D5368-85DE-4E48-A2B7-6D042136C659}"/>
    <dgm:cxn modelId="{C35F248C-5254-4415-A20F-F4C29D7F8608}" srcId="{961AC7B0-E485-4B7B-955B-EDEFBF9B7E50}" destId="{83B59E18-3128-4756-8937-47524EC8FF72}" srcOrd="0" destOrd="0" parTransId="{B3C95004-A40A-4581-B553-04DCE22D7E8E}" sibTransId="{6D9139FD-5867-4FA0-B7A4-862D7274F067}"/>
    <dgm:cxn modelId="{0A31E4D1-8550-4016-9CEB-D891EA261635}" type="presOf" srcId="{9AF5CC76-197C-45B5-80F9-4E4523A2CBCA}" destId="{7FFA9846-6B01-4804-ABC2-56B5BC036F96}" srcOrd="0" destOrd="0" presId="urn:microsoft.com/office/officeart/2005/8/layout/vList5"/>
    <dgm:cxn modelId="{5C879074-8390-4469-AD25-7893135A3720}" type="presOf" srcId="{961AC7B0-E485-4B7B-955B-EDEFBF9B7E50}" destId="{F9229699-CC57-4D04-A9E4-A83E61421EE1}" srcOrd="0" destOrd="0" presId="urn:microsoft.com/office/officeart/2005/8/layout/vList5"/>
    <dgm:cxn modelId="{A3DA715A-CB8F-4604-93F4-9D713EC49DFD}" type="presOf" srcId="{2B14960D-5005-4446-B3C4-50203B5B3E86}" destId="{08A9FDCD-2686-4FC8-84D4-B1C91DB0548D}" srcOrd="0" destOrd="0" presId="urn:microsoft.com/office/officeart/2005/8/layout/vList5"/>
    <dgm:cxn modelId="{D56F2047-C412-4C6E-9E49-79A7B7F21A0A}" srcId="{73A0F81B-3665-4FD2-9098-8C3693673C9D}" destId="{077EF2E0-597A-4582-A2CD-5A7C8EF3FA29}" srcOrd="0" destOrd="0" parTransId="{20E1F023-FEB1-4BB5-9D70-F8D2C626719F}" sibTransId="{4F870249-6E04-4994-BEE6-214B58715FCF}"/>
    <dgm:cxn modelId="{3099B1AD-741D-4483-AC52-E59397611AF7}" srcId="{83B59E18-3128-4756-8937-47524EC8FF72}" destId="{DFF21693-5E79-4664-B81A-47AC04D540D0}" srcOrd="0" destOrd="0" parTransId="{D1C237E6-D017-428B-903B-07133F89F6FF}" sibTransId="{BB571850-5C5B-40F8-9320-44C6897DC5D0}"/>
    <dgm:cxn modelId="{7B5566DA-C8D6-4258-A81B-2FF3A3C7E11C}" type="presOf" srcId="{B24918D4-DDE7-47DB-97A0-96D6CA34C2CA}" destId="{CD692391-EC33-4193-94B4-BD5A627D0389}" srcOrd="0" destOrd="0" presId="urn:microsoft.com/office/officeart/2005/8/layout/vList5"/>
    <dgm:cxn modelId="{D9BC69DC-C960-4C2F-B7CC-98A6D0140765}" type="presOf" srcId="{077EF2E0-597A-4582-A2CD-5A7C8EF3FA29}" destId="{929BD340-CA04-46E5-A50F-BDB8C304E1AD}" srcOrd="0" destOrd="0" presId="urn:microsoft.com/office/officeart/2005/8/layout/vList5"/>
    <dgm:cxn modelId="{02B4BDEA-E26B-461D-83F3-A120BCD8D8AB}" srcId="{2B14960D-5005-4446-B3C4-50203B5B3E86}" destId="{BE25F388-B363-4541-BAC6-B1A311A1C7BE}" srcOrd="0" destOrd="0" parTransId="{B9544B21-0F9A-4D29-B309-6F7C703DE3AD}" sibTransId="{AEFADE9D-790F-4408-A9DB-3B960306DCFA}"/>
    <dgm:cxn modelId="{F19B6E1F-6D94-42F2-A8DE-E25E53C22623}" type="presOf" srcId="{73A0F81B-3665-4FD2-9098-8C3693673C9D}" destId="{D44B0166-873A-4936-A0A5-35AA40F445C9}" srcOrd="0" destOrd="0" presId="urn:microsoft.com/office/officeart/2005/8/layout/vList5"/>
    <dgm:cxn modelId="{E4C92E59-06D5-4305-8540-610976ED4741}" srcId="{9AF5CC76-197C-45B5-80F9-4E4523A2CBCA}" destId="{46004016-9451-4F91-9892-E2AE0BC781E0}" srcOrd="1" destOrd="0" parTransId="{F29EC942-F033-4C63-923D-64A47EEC3B3E}" sibTransId="{4400F715-38AD-45A9-97BE-EA2A035ECA43}"/>
    <dgm:cxn modelId="{5BBF48DC-8606-4B45-AE11-2A514429DADD}" type="presParOf" srcId="{F9229699-CC57-4D04-A9E4-A83E61421EE1}" destId="{0BD3B487-4327-4E5D-AA00-FA2F467565D6}" srcOrd="0" destOrd="0" presId="urn:microsoft.com/office/officeart/2005/8/layout/vList5"/>
    <dgm:cxn modelId="{B09642F1-E77E-4F2A-9AF4-B288C02F63CB}" type="presParOf" srcId="{0BD3B487-4327-4E5D-AA00-FA2F467565D6}" destId="{B5FF6B9E-EE6C-40AF-AAAC-BD180FEA3054}" srcOrd="0" destOrd="0" presId="urn:microsoft.com/office/officeart/2005/8/layout/vList5"/>
    <dgm:cxn modelId="{8FB96FA0-A2EB-4AF3-A6B5-EBB6472352E2}" type="presParOf" srcId="{0BD3B487-4327-4E5D-AA00-FA2F467565D6}" destId="{F4E4C4B2-DC35-4CC0-B0F7-20F27B3AC885}" srcOrd="1" destOrd="0" presId="urn:microsoft.com/office/officeart/2005/8/layout/vList5"/>
    <dgm:cxn modelId="{870A9E70-7128-4127-9990-3C541E61B849}" type="presParOf" srcId="{F9229699-CC57-4D04-A9E4-A83E61421EE1}" destId="{055E4B5F-84B7-4D94-8EA3-0189B40704AD}" srcOrd="1" destOrd="0" presId="urn:microsoft.com/office/officeart/2005/8/layout/vList5"/>
    <dgm:cxn modelId="{BA4E0FAB-FFB5-40B7-AFBB-3B313300CD20}" type="presParOf" srcId="{F9229699-CC57-4D04-A9E4-A83E61421EE1}" destId="{2C3378DD-4617-4CB6-A4B2-3FB347A006F4}" srcOrd="2" destOrd="0" presId="urn:microsoft.com/office/officeart/2005/8/layout/vList5"/>
    <dgm:cxn modelId="{70BF01AF-50D5-4A0D-8400-3DF9C9BF0D59}" type="presParOf" srcId="{2C3378DD-4617-4CB6-A4B2-3FB347A006F4}" destId="{08A9FDCD-2686-4FC8-84D4-B1C91DB0548D}" srcOrd="0" destOrd="0" presId="urn:microsoft.com/office/officeart/2005/8/layout/vList5"/>
    <dgm:cxn modelId="{CF91CCEC-6910-4167-B67F-1420C8B1B4AB}" type="presParOf" srcId="{2C3378DD-4617-4CB6-A4B2-3FB347A006F4}" destId="{4BD99A1C-86E1-4055-BB31-1C557F3CA024}" srcOrd="1" destOrd="0" presId="urn:microsoft.com/office/officeart/2005/8/layout/vList5"/>
    <dgm:cxn modelId="{1842EEE2-F695-466E-9068-B12B835792E6}" type="presParOf" srcId="{F9229699-CC57-4D04-A9E4-A83E61421EE1}" destId="{BDD89E9F-A09F-4B36-B162-F67837FADDE1}" srcOrd="3" destOrd="0" presId="urn:microsoft.com/office/officeart/2005/8/layout/vList5"/>
    <dgm:cxn modelId="{6E3D1DCF-28C1-437E-9DB2-ECA894CEC6A2}" type="presParOf" srcId="{F9229699-CC57-4D04-A9E4-A83E61421EE1}" destId="{8026B05B-A60E-4AAC-886C-AFA6BEC93DD0}" srcOrd="4" destOrd="0" presId="urn:microsoft.com/office/officeart/2005/8/layout/vList5"/>
    <dgm:cxn modelId="{239EEDC1-6306-4316-8969-7FC77F07F764}" type="presParOf" srcId="{8026B05B-A60E-4AAC-886C-AFA6BEC93DD0}" destId="{7FFA9846-6B01-4804-ABC2-56B5BC036F96}" srcOrd="0" destOrd="0" presId="urn:microsoft.com/office/officeart/2005/8/layout/vList5"/>
    <dgm:cxn modelId="{8B122385-AF7E-40D2-8B1D-B4386237CA55}" type="presParOf" srcId="{8026B05B-A60E-4AAC-886C-AFA6BEC93DD0}" destId="{CD692391-EC33-4193-94B4-BD5A627D0389}" srcOrd="1" destOrd="0" presId="urn:microsoft.com/office/officeart/2005/8/layout/vList5"/>
    <dgm:cxn modelId="{2487E82F-C126-443C-ADD4-24BF73DB787E}" type="presParOf" srcId="{F9229699-CC57-4D04-A9E4-A83E61421EE1}" destId="{79DA4070-FA0E-412A-AC56-AB249773C142}" srcOrd="5" destOrd="0" presId="urn:microsoft.com/office/officeart/2005/8/layout/vList5"/>
    <dgm:cxn modelId="{EF904A70-E365-44DE-ABF7-8F5274DFCED1}" type="presParOf" srcId="{F9229699-CC57-4D04-A9E4-A83E61421EE1}" destId="{3DB48E6A-93B3-4B76-BF6E-D7C6E6E82CDC}" srcOrd="6" destOrd="0" presId="urn:microsoft.com/office/officeart/2005/8/layout/vList5"/>
    <dgm:cxn modelId="{A6DF4370-93B3-45BC-AC2B-C9D693DE0965}" type="presParOf" srcId="{3DB48E6A-93B3-4B76-BF6E-D7C6E6E82CDC}" destId="{D44B0166-873A-4936-A0A5-35AA40F445C9}" srcOrd="0" destOrd="0" presId="urn:microsoft.com/office/officeart/2005/8/layout/vList5"/>
    <dgm:cxn modelId="{3A6FF003-D09B-4BDF-824A-AD4B968F7545}" type="presParOf" srcId="{3DB48E6A-93B3-4B76-BF6E-D7C6E6E82CDC}" destId="{929BD340-CA04-46E5-A50F-BDB8C304E1A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341D5A-9644-4CBD-9BCD-6F1BCC7BB60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6568133-1820-4AEF-9D89-7951BEC8EEAA}">
      <dgm:prSet phldrT="[Text]" custT="1"/>
      <dgm:spPr/>
      <dgm:t>
        <a:bodyPr/>
        <a:lstStyle/>
        <a:p>
          <a:r>
            <a:rPr lang="en-US" sz="3600" b="1" dirty="0" smtClean="0"/>
            <a:t>69%</a:t>
          </a:r>
          <a:endParaRPr lang="en-US" sz="3600" b="1" dirty="0"/>
        </a:p>
      </dgm:t>
    </dgm:pt>
    <dgm:pt modelId="{E7700FDC-4D97-42C2-8454-385DC26FCBF5}" type="parTrans" cxnId="{1E2671DE-4C9F-4DC6-87E6-29EFD2B2EA96}">
      <dgm:prSet/>
      <dgm:spPr/>
      <dgm:t>
        <a:bodyPr/>
        <a:lstStyle/>
        <a:p>
          <a:endParaRPr lang="en-US"/>
        </a:p>
      </dgm:t>
    </dgm:pt>
    <dgm:pt modelId="{2FD79D2B-8E94-44EB-9A52-55BDBB94AE07}" type="sibTrans" cxnId="{1E2671DE-4C9F-4DC6-87E6-29EFD2B2EA96}">
      <dgm:prSet/>
      <dgm:spPr/>
      <dgm:t>
        <a:bodyPr/>
        <a:lstStyle/>
        <a:p>
          <a:endParaRPr lang="en-US"/>
        </a:p>
      </dgm:t>
    </dgm:pt>
    <dgm:pt modelId="{0BBF2BB9-4001-45AD-9FB4-493DDED1743A}">
      <dgm:prSet phldrT="[Text]" custT="1"/>
      <dgm:spPr/>
      <dgm:t>
        <a:bodyPr/>
        <a:lstStyle/>
        <a:p>
          <a:r>
            <a:rPr lang="en-US" sz="2000" dirty="0" smtClean="0"/>
            <a:t>Trans female youth reported recent substance use. </a:t>
          </a:r>
          <a:r>
            <a:rPr lang="en-US" sz="2000" i="1" dirty="0" smtClean="0"/>
            <a:t>(Rowe, Santos, McFarland &amp; Wilson, 2015)</a:t>
          </a:r>
          <a:endParaRPr lang="en-US" sz="2000" i="1" dirty="0"/>
        </a:p>
      </dgm:t>
    </dgm:pt>
    <dgm:pt modelId="{19F17684-1F4C-4982-9915-96F923F8BE78}" type="parTrans" cxnId="{0FCD612C-8D12-4CD4-8622-742A3CE26554}">
      <dgm:prSet/>
      <dgm:spPr/>
      <dgm:t>
        <a:bodyPr/>
        <a:lstStyle/>
        <a:p>
          <a:endParaRPr lang="en-US"/>
        </a:p>
      </dgm:t>
    </dgm:pt>
    <dgm:pt modelId="{DFE9E74A-44DE-4A80-91E8-24416EAAA75B}" type="sibTrans" cxnId="{0FCD612C-8D12-4CD4-8622-742A3CE26554}">
      <dgm:prSet/>
      <dgm:spPr/>
      <dgm:t>
        <a:bodyPr/>
        <a:lstStyle/>
        <a:p>
          <a:endParaRPr lang="en-US"/>
        </a:p>
      </dgm:t>
    </dgm:pt>
    <dgm:pt modelId="{553FC91F-14D4-4FDF-80DC-CAD19FAE17CA}">
      <dgm:prSet phldrT="[Text]" custT="1"/>
      <dgm:spPr/>
      <dgm:t>
        <a:bodyPr/>
        <a:lstStyle/>
        <a:p>
          <a:r>
            <a:rPr lang="en-US" sz="3600" b="1" dirty="0" smtClean="0"/>
            <a:t>76%</a:t>
          </a:r>
          <a:endParaRPr lang="en-US" sz="3600" b="1" dirty="0"/>
        </a:p>
      </dgm:t>
    </dgm:pt>
    <dgm:pt modelId="{5E1E03A4-FA45-4BA1-98F6-A8254EEA2839}" type="parTrans" cxnId="{76FD27DC-D957-4A2B-9BED-4D3CF89CA1FA}">
      <dgm:prSet/>
      <dgm:spPr/>
      <dgm:t>
        <a:bodyPr/>
        <a:lstStyle/>
        <a:p>
          <a:endParaRPr lang="en-US"/>
        </a:p>
      </dgm:t>
    </dgm:pt>
    <dgm:pt modelId="{A9975335-419F-49D7-AA54-7F5F111591BB}" type="sibTrans" cxnId="{76FD27DC-D957-4A2B-9BED-4D3CF89CA1FA}">
      <dgm:prSet/>
      <dgm:spPr/>
      <dgm:t>
        <a:bodyPr/>
        <a:lstStyle/>
        <a:p>
          <a:endParaRPr lang="en-US"/>
        </a:p>
      </dgm:t>
    </dgm:pt>
    <dgm:pt modelId="{19AB9C2F-F2C9-4A7A-A6AB-5E187586EFEE}">
      <dgm:prSet phldrT="[Text]" custT="1"/>
      <dgm:spPr/>
      <dgm:t>
        <a:bodyPr/>
        <a:lstStyle/>
        <a:p>
          <a:r>
            <a:rPr lang="en-US" sz="2000" dirty="0" smtClean="0"/>
            <a:t>Trans women reported recent substance use. </a:t>
          </a:r>
          <a:r>
            <a:rPr lang="en-US" sz="2000" i="1" dirty="0" smtClean="0"/>
            <a:t>(Nuttbrock et al., 2014)</a:t>
          </a:r>
          <a:endParaRPr lang="en-US" sz="2000" i="1" dirty="0"/>
        </a:p>
      </dgm:t>
    </dgm:pt>
    <dgm:pt modelId="{F4A3348A-78B7-49EE-9005-59AC746265B3}" type="parTrans" cxnId="{6CA301EF-478A-409B-B617-A0A5A1A07232}">
      <dgm:prSet/>
      <dgm:spPr/>
      <dgm:t>
        <a:bodyPr/>
        <a:lstStyle/>
        <a:p>
          <a:endParaRPr lang="en-US"/>
        </a:p>
      </dgm:t>
    </dgm:pt>
    <dgm:pt modelId="{DCC9B2C8-025B-4BA2-BEFB-725C16C32251}" type="sibTrans" cxnId="{6CA301EF-478A-409B-B617-A0A5A1A07232}">
      <dgm:prSet/>
      <dgm:spPr/>
      <dgm:t>
        <a:bodyPr/>
        <a:lstStyle/>
        <a:p>
          <a:endParaRPr lang="en-US"/>
        </a:p>
      </dgm:t>
    </dgm:pt>
    <dgm:pt modelId="{F213025D-7382-4EFE-82CC-A5F121E80948}">
      <dgm:prSet phldrT="[Text]" custT="1"/>
      <dgm:spPr/>
      <dgm:t>
        <a:bodyPr/>
        <a:lstStyle/>
        <a:p>
          <a:r>
            <a:rPr lang="en-US" sz="3600" b="1" dirty="0" smtClean="0"/>
            <a:t>70%</a:t>
          </a:r>
          <a:endParaRPr lang="en-US" sz="3600" b="1" dirty="0"/>
        </a:p>
      </dgm:t>
    </dgm:pt>
    <dgm:pt modelId="{63BA2EAF-E32A-4A99-B5CE-D48837E7A35C}" type="parTrans" cxnId="{0F028E32-35FF-4290-8357-82478FFE11BB}">
      <dgm:prSet/>
      <dgm:spPr/>
      <dgm:t>
        <a:bodyPr/>
        <a:lstStyle/>
        <a:p>
          <a:endParaRPr lang="en-US"/>
        </a:p>
      </dgm:t>
    </dgm:pt>
    <dgm:pt modelId="{6D962E1B-2C89-442D-B490-4401AC3DCC94}" type="sibTrans" cxnId="{0F028E32-35FF-4290-8357-82478FFE11BB}">
      <dgm:prSet/>
      <dgm:spPr/>
      <dgm:t>
        <a:bodyPr/>
        <a:lstStyle/>
        <a:p>
          <a:endParaRPr lang="en-US"/>
        </a:p>
      </dgm:t>
    </dgm:pt>
    <dgm:pt modelId="{F1BE1882-135F-4A7B-9444-29C92A462A9A}">
      <dgm:prSet phldrT="[Text]" custT="1"/>
      <dgm:spPr/>
      <dgm:t>
        <a:bodyPr/>
        <a:lstStyle/>
        <a:p>
          <a:r>
            <a:rPr lang="en-US" sz="2000" dirty="0" smtClean="0"/>
            <a:t>Trans men reported current substance use. </a:t>
          </a:r>
          <a:r>
            <a:rPr lang="en-US" sz="2000" i="1" dirty="0" smtClean="0"/>
            <a:t>(Reisner, White, Mayer &amp; Mimiaga, 2014)</a:t>
          </a:r>
          <a:endParaRPr lang="en-US" sz="2000" i="1" dirty="0"/>
        </a:p>
      </dgm:t>
    </dgm:pt>
    <dgm:pt modelId="{C57E3FD6-4B0A-4EF9-A7B9-1452FE3C31EE}" type="parTrans" cxnId="{D9231BEF-02BE-41EC-9585-63B7AC854D49}">
      <dgm:prSet/>
      <dgm:spPr/>
      <dgm:t>
        <a:bodyPr/>
        <a:lstStyle/>
        <a:p>
          <a:endParaRPr lang="en-US"/>
        </a:p>
      </dgm:t>
    </dgm:pt>
    <dgm:pt modelId="{A9931DB3-9065-44EA-8671-53A670AD7833}" type="sibTrans" cxnId="{D9231BEF-02BE-41EC-9585-63B7AC854D49}">
      <dgm:prSet/>
      <dgm:spPr/>
      <dgm:t>
        <a:bodyPr/>
        <a:lstStyle/>
        <a:p>
          <a:endParaRPr lang="en-US"/>
        </a:p>
      </dgm:t>
    </dgm:pt>
    <dgm:pt modelId="{A78C173C-DF7D-4224-872A-E487AF7EFFFD}">
      <dgm:prSet phldrT="[Text]" custT="1"/>
      <dgm:spPr/>
      <dgm:t>
        <a:bodyPr/>
        <a:lstStyle/>
        <a:p>
          <a:r>
            <a:rPr lang="en-US" sz="2000" i="0" dirty="0" smtClean="0"/>
            <a:t>This study was carried out in San Francisco Bay Area</a:t>
          </a:r>
          <a:endParaRPr lang="en-US" sz="2000" i="0" dirty="0"/>
        </a:p>
      </dgm:t>
    </dgm:pt>
    <dgm:pt modelId="{8E606C96-BE38-4BA7-B67A-5AF6699B1209}" type="parTrans" cxnId="{A7ED9905-C813-477C-A2D3-DC2C36B9EBCF}">
      <dgm:prSet/>
      <dgm:spPr/>
      <dgm:t>
        <a:bodyPr/>
        <a:lstStyle/>
        <a:p>
          <a:endParaRPr lang="en-US"/>
        </a:p>
      </dgm:t>
    </dgm:pt>
    <dgm:pt modelId="{ECBC8CA0-BB47-4168-A60B-AF1E4585A0B2}" type="sibTrans" cxnId="{A7ED9905-C813-477C-A2D3-DC2C36B9EBCF}">
      <dgm:prSet/>
      <dgm:spPr/>
      <dgm:t>
        <a:bodyPr/>
        <a:lstStyle/>
        <a:p>
          <a:endParaRPr lang="en-US"/>
        </a:p>
      </dgm:t>
    </dgm:pt>
    <dgm:pt modelId="{9E8B44F6-D260-496A-B6AA-E7F3479A0953}">
      <dgm:prSet phldrT="[Text]" custT="1"/>
      <dgm:spPr/>
      <dgm:t>
        <a:bodyPr/>
        <a:lstStyle/>
        <a:p>
          <a:r>
            <a:rPr lang="en-US" sz="2000" i="0" dirty="0" smtClean="0"/>
            <a:t>This study was carried out in New York Metropolitan Area</a:t>
          </a:r>
          <a:endParaRPr lang="en-US" sz="2000" i="1" dirty="0"/>
        </a:p>
      </dgm:t>
    </dgm:pt>
    <dgm:pt modelId="{E7038150-03D4-4731-9B49-8A41CA448CA7}" type="parTrans" cxnId="{C7BB6200-A9C5-49A0-AB15-C1556C077C7A}">
      <dgm:prSet/>
      <dgm:spPr/>
      <dgm:t>
        <a:bodyPr/>
        <a:lstStyle/>
        <a:p>
          <a:endParaRPr lang="en-US"/>
        </a:p>
      </dgm:t>
    </dgm:pt>
    <dgm:pt modelId="{4B9E2B48-342C-4879-B777-164689478391}" type="sibTrans" cxnId="{C7BB6200-A9C5-49A0-AB15-C1556C077C7A}">
      <dgm:prSet/>
      <dgm:spPr/>
      <dgm:t>
        <a:bodyPr/>
        <a:lstStyle/>
        <a:p>
          <a:endParaRPr lang="en-US"/>
        </a:p>
      </dgm:t>
    </dgm:pt>
    <dgm:pt modelId="{4B0609CF-F7CD-4DA7-B807-A45A7BA5D0AD}">
      <dgm:prSet phldrT="[Text]" custT="1"/>
      <dgm:spPr/>
      <dgm:t>
        <a:bodyPr/>
        <a:lstStyle/>
        <a:p>
          <a:r>
            <a:rPr lang="en-US" sz="2000" i="0" dirty="0" smtClean="0"/>
            <a:t>This study was carried out </a:t>
          </a:r>
          <a:r>
            <a:rPr lang="en-US" sz="2000" b="0" i="0" dirty="0" smtClean="0"/>
            <a:t>at a Boston, Massachusetts Area Health Center</a:t>
          </a:r>
          <a:endParaRPr lang="en-US" sz="2000" i="1" dirty="0"/>
        </a:p>
      </dgm:t>
    </dgm:pt>
    <dgm:pt modelId="{E1CC8C4D-6DD5-47FD-82D3-C33F44A20185}" type="parTrans" cxnId="{B372DC37-F51E-4A34-A8E8-556C934BE52F}">
      <dgm:prSet/>
      <dgm:spPr/>
      <dgm:t>
        <a:bodyPr/>
        <a:lstStyle/>
        <a:p>
          <a:endParaRPr lang="en-US"/>
        </a:p>
      </dgm:t>
    </dgm:pt>
    <dgm:pt modelId="{8FB55D9A-0EF0-40A7-8E48-DB3E47ADBB7C}" type="sibTrans" cxnId="{B372DC37-F51E-4A34-A8E8-556C934BE52F}">
      <dgm:prSet/>
      <dgm:spPr/>
      <dgm:t>
        <a:bodyPr/>
        <a:lstStyle/>
        <a:p>
          <a:endParaRPr lang="en-US"/>
        </a:p>
      </dgm:t>
    </dgm:pt>
    <dgm:pt modelId="{2A148508-7D2B-406B-BC6C-CC089A3ECFF2}" type="pres">
      <dgm:prSet presAssocID="{75341D5A-9644-4CBD-9BCD-6F1BCC7BB60D}" presName="Name0" presStyleCnt="0">
        <dgm:presLayoutVars>
          <dgm:dir/>
          <dgm:animLvl val="lvl"/>
          <dgm:resizeHandles val="exact"/>
        </dgm:presLayoutVars>
      </dgm:prSet>
      <dgm:spPr/>
      <dgm:t>
        <a:bodyPr/>
        <a:lstStyle/>
        <a:p>
          <a:endParaRPr lang="en-US"/>
        </a:p>
      </dgm:t>
    </dgm:pt>
    <dgm:pt modelId="{E0D62479-3096-49D5-A73B-4E46A178FF8C}" type="pres">
      <dgm:prSet presAssocID="{F6568133-1820-4AEF-9D89-7951BEC8EEAA}" presName="linNode" presStyleCnt="0"/>
      <dgm:spPr/>
    </dgm:pt>
    <dgm:pt modelId="{337A996A-2AEE-44B2-B234-CDB61F177FC0}" type="pres">
      <dgm:prSet presAssocID="{F6568133-1820-4AEF-9D89-7951BEC8EEAA}" presName="parentText" presStyleLbl="node1" presStyleIdx="0" presStyleCnt="3" custScaleX="90993">
        <dgm:presLayoutVars>
          <dgm:chMax val="1"/>
          <dgm:bulletEnabled val="1"/>
        </dgm:presLayoutVars>
      </dgm:prSet>
      <dgm:spPr/>
      <dgm:t>
        <a:bodyPr/>
        <a:lstStyle/>
        <a:p>
          <a:endParaRPr lang="en-US"/>
        </a:p>
      </dgm:t>
    </dgm:pt>
    <dgm:pt modelId="{8017B9BC-59FC-4017-8631-E1BB94EA71A6}" type="pres">
      <dgm:prSet presAssocID="{F6568133-1820-4AEF-9D89-7951BEC8EEAA}" presName="descendantText" presStyleLbl="alignAccFollowNode1" presStyleIdx="0" presStyleCnt="3" custScaleX="276015" custScaleY="113701">
        <dgm:presLayoutVars>
          <dgm:bulletEnabled val="1"/>
        </dgm:presLayoutVars>
      </dgm:prSet>
      <dgm:spPr/>
      <dgm:t>
        <a:bodyPr/>
        <a:lstStyle/>
        <a:p>
          <a:endParaRPr lang="en-US"/>
        </a:p>
      </dgm:t>
    </dgm:pt>
    <dgm:pt modelId="{48286CE0-8C7E-4B41-BB22-1243BDA7B808}" type="pres">
      <dgm:prSet presAssocID="{2FD79D2B-8E94-44EB-9A52-55BDBB94AE07}" presName="sp" presStyleCnt="0"/>
      <dgm:spPr/>
    </dgm:pt>
    <dgm:pt modelId="{998388B3-2717-43FE-BDB7-44C4A759D92F}" type="pres">
      <dgm:prSet presAssocID="{553FC91F-14D4-4FDF-80DC-CAD19FAE17CA}" presName="linNode" presStyleCnt="0"/>
      <dgm:spPr/>
    </dgm:pt>
    <dgm:pt modelId="{01560BFB-66F1-45FB-BB1E-E2360AA15DFA}" type="pres">
      <dgm:prSet presAssocID="{553FC91F-14D4-4FDF-80DC-CAD19FAE17CA}" presName="parentText" presStyleLbl="node1" presStyleIdx="1" presStyleCnt="3" custScaleX="90993">
        <dgm:presLayoutVars>
          <dgm:chMax val="1"/>
          <dgm:bulletEnabled val="1"/>
        </dgm:presLayoutVars>
      </dgm:prSet>
      <dgm:spPr/>
      <dgm:t>
        <a:bodyPr/>
        <a:lstStyle/>
        <a:p>
          <a:endParaRPr lang="en-US"/>
        </a:p>
      </dgm:t>
    </dgm:pt>
    <dgm:pt modelId="{C5E26FE4-A3D1-4F84-9591-D30B10E8AE3C}" type="pres">
      <dgm:prSet presAssocID="{553FC91F-14D4-4FDF-80DC-CAD19FAE17CA}" presName="descendantText" presStyleLbl="alignAccFollowNode1" presStyleIdx="1" presStyleCnt="3" custScaleX="276015" custScaleY="112747">
        <dgm:presLayoutVars>
          <dgm:bulletEnabled val="1"/>
        </dgm:presLayoutVars>
      </dgm:prSet>
      <dgm:spPr/>
      <dgm:t>
        <a:bodyPr/>
        <a:lstStyle/>
        <a:p>
          <a:endParaRPr lang="en-US"/>
        </a:p>
      </dgm:t>
    </dgm:pt>
    <dgm:pt modelId="{EDCB0FF3-7413-4A46-BD25-44B9AC8FE447}" type="pres">
      <dgm:prSet presAssocID="{A9975335-419F-49D7-AA54-7F5F111591BB}" presName="sp" presStyleCnt="0"/>
      <dgm:spPr/>
    </dgm:pt>
    <dgm:pt modelId="{14E40D65-3BBD-44CD-9FB7-88690F3ACDDD}" type="pres">
      <dgm:prSet presAssocID="{F213025D-7382-4EFE-82CC-A5F121E80948}" presName="linNode" presStyleCnt="0"/>
      <dgm:spPr/>
    </dgm:pt>
    <dgm:pt modelId="{DFE73255-1EF3-4A7F-8938-0DC3F84DC36B}" type="pres">
      <dgm:prSet presAssocID="{F213025D-7382-4EFE-82CC-A5F121E80948}" presName="parentText" presStyleLbl="node1" presStyleIdx="2" presStyleCnt="3" custScaleX="90993">
        <dgm:presLayoutVars>
          <dgm:chMax val="1"/>
          <dgm:bulletEnabled val="1"/>
        </dgm:presLayoutVars>
      </dgm:prSet>
      <dgm:spPr/>
      <dgm:t>
        <a:bodyPr/>
        <a:lstStyle/>
        <a:p>
          <a:endParaRPr lang="en-US"/>
        </a:p>
      </dgm:t>
    </dgm:pt>
    <dgm:pt modelId="{1A678BDB-F744-4501-94E3-A9ABB5E0699E}" type="pres">
      <dgm:prSet presAssocID="{F213025D-7382-4EFE-82CC-A5F121E80948}" presName="descendantText" presStyleLbl="alignAccFollowNode1" presStyleIdx="2" presStyleCnt="3" custScaleX="276015" custScaleY="123591">
        <dgm:presLayoutVars>
          <dgm:bulletEnabled val="1"/>
        </dgm:presLayoutVars>
      </dgm:prSet>
      <dgm:spPr/>
      <dgm:t>
        <a:bodyPr/>
        <a:lstStyle/>
        <a:p>
          <a:endParaRPr lang="en-US"/>
        </a:p>
      </dgm:t>
    </dgm:pt>
  </dgm:ptLst>
  <dgm:cxnLst>
    <dgm:cxn modelId="{4AA276B6-5217-4B80-94FB-CB122B0C0605}" type="presOf" srcId="{F1BE1882-135F-4A7B-9444-29C92A462A9A}" destId="{1A678BDB-F744-4501-94E3-A9ABB5E0699E}" srcOrd="0" destOrd="0" presId="urn:microsoft.com/office/officeart/2005/8/layout/vList5"/>
    <dgm:cxn modelId="{D9231BEF-02BE-41EC-9585-63B7AC854D49}" srcId="{F213025D-7382-4EFE-82CC-A5F121E80948}" destId="{F1BE1882-135F-4A7B-9444-29C92A462A9A}" srcOrd="0" destOrd="0" parTransId="{C57E3FD6-4B0A-4EF9-A7B9-1452FE3C31EE}" sibTransId="{A9931DB3-9065-44EA-8671-53A670AD7833}"/>
    <dgm:cxn modelId="{49F35761-168B-43FF-B62A-731B574AF7DA}" type="presOf" srcId="{4B0609CF-F7CD-4DA7-B807-A45A7BA5D0AD}" destId="{1A678BDB-F744-4501-94E3-A9ABB5E0699E}" srcOrd="0" destOrd="1" presId="urn:microsoft.com/office/officeart/2005/8/layout/vList5"/>
    <dgm:cxn modelId="{B8EC7DE8-3B38-4F22-9F6E-B9460CC3735A}" type="presOf" srcId="{0BBF2BB9-4001-45AD-9FB4-493DDED1743A}" destId="{8017B9BC-59FC-4017-8631-E1BB94EA71A6}" srcOrd="0" destOrd="0" presId="urn:microsoft.com/office/officeart/2005/8/layout/vList5"/>
    <dgm:cxn modelId="{4A3CBB8A-E3FF-4D83-AFBB-35F08CFFE06E}" type="presOf" srcId="{9E8B44F6-D260-496A-B6AA-E7F3479A0953}" destId="{C5E26FE4-A3D1-4F84-9591-D30B10E8AE3C}" srcOrd="0" destOrd="1" presId="urn:microsoft.com/office/officeart/2005/8/layout/vList5"/>
    <dgm:cxn modelId="{B372DC37-F51E-4A34-A8E8-556C934BE52F}" srcId="{F213025D-7382-4EFE-82CC-A5F121E80948}" destId="{4B0609CF-F7CD-4DA7-B807-A45A7BA5D0AD}" srcOrd="1" destOrd="0" parTransId="{E1CC8C4D-6DD5-47FD-82D3-C33F44A20185}" sibTransId="{8FB55D9A-0EF0-40A7-8E48-DB3E47ADBB7C}"/>
    <dgm:cxn modelId="{49A9D388-71E7-4381-863A-F9335FC3D56C}" type="presOf" srcId="{F6568133-1820-4AEF-9D89-7951BEC8EEAA}" destId="{337A996A-2AEE-44B2-B234-CDB61F177FC0}" srcOrd="0" destOrd="0" presId="urn:microsoft.com/office/officeart/2005/8/layout/vList5"/>
    <dgm:cxn modelId="{00C1C26E-309F-466D-BB6E-305023C130DF}" type="presOf" srcId="{553FC91F-14D4-4FDF-80DC-CAD19FAE17CA}" destId="{01560BFB-66F1-45FB-BB1E-E2360AA15DFA}" srcOrd="0" destOrd="0" presId="urn:microsoft.com/office/officeart/2005/8/layout/vList5"/>
    <dgm:cxn modelId="{FBF293C3-A839-42D3-909C-5B259BF1812C}" type="presOf" srcId="{F213025D-7382-4EFE-82CC-A5F121E80948}" destId="{DFE73255-1EF3-4A7F-8938-0DC3F84DC36B}" srcOrd="0" destOrd="0" presId="urn:microsoft.com/office/officeart/2005/8/layout/vList5"/>
    <dgm:cxn modelId="{D8C9D655-B309-4953-B20A-23498FE83F3B}" type="presOf" srcId="{75341D5A-9644-4CBD-9BCD-6F1BCC7BB60D}" destId="{2A148508-7D2B-406B-BC6C-CC089A3ECFF2}" srcOrd="0" destOrd="0" presId="urn:microsoft.com/office/officeart/2005/8/layout/vList5"/>
    <dgm:cxn modelId="{6CA301EF-478A-409B-B617-A0A5A1A07232}" srcId="{553FC91F-14D4-4FDF-80DC-CAD19FAE17CA}" destId="{19AB9C2F-F2C9-4A7A-A6AB-5E187586EFEE}" srcOrd="0" destOrd="0" parTransId="{F4A3348A-78B7-49EE-9005-59AC746265B3}" sibTransId="{DCC9B2C8-025B-4BA2-BEFB-725C16C32251}"/>
    <dgm:cxn modelId="{0FCD612C-8D12-4CD4-8622-742A3CE26554}" srcId="{F6568133-1820-4AEF-9D89-7951BEC8EEAA}" destId="{0BBF2BB9-4001-45AD-9FB4-493DDED1743A}" srcOrd="0" destOrd="0" parTransId="{19F17684-1F4C-4982-9915-96F923F8BE78}" sibTransId="{DFE9E74A-44DE-4A80-91E8-24416EAAA75B}"/>
    <dgm:cxn modelId="{C7BB6200-A9C5-49A0-AB15-C1556C077C7A}" srcId="{553FC91F-14D4-4FDF-80DC-CAD19FAE17CA}" destId="{9E8B44F6-D260-496A-B6AA-E7F3479A0953}" srcOrd="1" destOrd="0" parTransId="{E7038150-03D4-4731-9B49-8A41CA448CA7}" sibTransId="{4B9E2B48-342C-4879-B777-164689478391}"/>
    <dgm:cxn modelId="{1E2671DE-4C9F-4DC6-87E6-29EFD2B2EA96}" srcId="{75341D5A-9644-4CBD-9BCD-6F1BCC7BB60D}" destId="{F6568133-1820-4AEF-9D89-7951BEC8EEAA}" srcOrd="0" destOrd="0" parTransId="{E7700FDC-4D97-42C2-8454-385DC26FCBF5}" sibTransId="{2FD79D2B-8E94-44EB-9A52-55BDBB94AE07}"/>
    <dgm:cxn modelId="{76FD27DC-D957-4A2B-9BED-4D3CF89CA1FA}" srcId="{75341D5A-9644-4CBD-9BCD-6F1BCC7BB60D}" destId="{553FC91F-14D4-4FDF-80DC-CAD19FAE17CA}" srcOrd="1" destOrd="0" parTransId="{5E1E03A4-FA45-4BA1-98F6-A8254EEA2839}" sibTransId="{A9975335-419F-49D7-AA54-7F5F111591BB}"/>
    <dgm:cxn modelId="{BAE61608-93D6-4E8C-A758-EFA1D26EB777}" type="presOf" srcId="{A78C173C-DF7D-4224-872A-E487AF7EFFFD}" destId="{8017B9BC-59FC-4017-8631-E1BB94EA71A6}" srcOrd="0" destOrd="1" presId="urn:microsoft.com/office/officeart/2005/8/layout/vList5"/>
    <dgm:cxn modelId="{0F028E32-35FF-4290-8357-82478FFE11BB}" srcId="{75341D5A-9644-4CBD-9BCD-6F1BCC7BB60D}" destId="{F213025D-7382-4EFE-82CC-A5F121E80948}" srcOrd="2" destOrd="0" parTransId="{63BA2EAF-E32A-4A99-B5CE-D48837E7A35C}" sibTransId="{6D962E1B-2C89-442D-B490-4401AC3DCC94}"/>
    <dgm:cxn modelId="{4C67AB15-053E-4B93-B9F1-B8BBDADE9E7B}" type="presOf" srcId="{19AB9C2F-F2C9-4A7A-A6AB-5E187586EFEE}" destId="{C5E26FE4-A3D1-4F84-9591-D30B10E8AE3C}" srcOrd="0" destOrd="0" presId="urn:microsoft.com/office/officeart/2005/8/layout/vList5"/>
    <dgm:cxn modelId="{A7ED9905-C813-477C-A2D3-DC2C36B9EBCF}" srcId="{F6568133-1820-4AEF-9D89-7951BEC8EEAA}" destId="{A78C173C-DF7D-4224-872A-E487AF7EFFFD}" srcOrd="1" destOrd="0" parTransId="{8E606C96-BE38-4BA7-B67A-5AF6699B1209}" sibTransId="{ECBC8CA0-BB47-4168-A60B-AF1E4585A0B2}"/>
    <dgm:cxn modelId="{46602045-2739-42A0-9908-8EBCA10B8828}" type="presParOf" srcId="{2A148508-7D2B-406B-BC6C-CC089A3ECFF2}" destId="{E0D62479-3096-49D5-A73B-4E46A178FF8C}" srcOrd="0" destOrd="0" presId="urn:microsoft.com/office/officeart/2005/8/layout/vList5"/>
    <dgm:cxn modelId="{6BD1B7F5-10C6-47A3-9C01-BEC9F2B65703}" type="presParOf" srcId="{E0D62479-3096-49D5-A73B-4E46A178FF8C}" destId="{337A996A-2AEE-44B2-B234-CDB61F177FC0}" srcOrd="0" destOrd="0" presId="urn:microsoft.com/office/officeart/2005/8/layout/vList5"/>
    <dgm:cxn modelId="{D3D11C54-CA1F-478E-9372-7563AC6907AA}" type="presParOf" srcId="{E0D62479-3096-49D5-A73B-4E46A178FF8C}" destId="{8017B9BC-59FC-4017-8631-E1BB94EA71A6}" srcOrd="1" destOrd="0" presId="urn:microsoft.com/office/officeart/2005/8/layout/vList5"/>
    <dgm:cxn modelId="{BA6C1509-32FF-442B-BC20-67DB1A60330B}" type="presParOf" srcId="{2A148508-7D2B-406B-BC6C-CC089A3ECFF2}" destId="{48286CE0-8C7E-4B41-BB22-1243BDA7B808}" srcOrd="1" destOrd="0" presId="urn:microsoft.com/office/officeart/2005/8/layout/vList5"/>
    <dgm:cxn modelId="{40C4A6FC-0B68-47F8-B6ED-85470FAC1BFC}" type="presParOf" srcId="{2A148508-7D2B-406B-BC6C-CC089A3ECFF2}" destId="{998388B3-2717-43FE-BDB7-44C4A759D92F}" srcOrd="2" destOrd="0" presId="urn:microsoft.com/office/officeart/2005/8/layout/vList5"/>
    <dgm:cxn modelId="{481D8E5A-04BB-44B7-9866-6B3BAB2B367C}" type="presParOf" srcId="{998388B3-2717-43FE-BDB7-44C4A759D92F}" destId="{01560BFB-66F1-45FB-BB1E-E2360AA15DFA}" srcOrd="0" destOrd="0" presId="urn:microsoft.com/office/officeart/2005/8/layout/vList5"/>
    <dgm:cxn modelId="{1BC700B4-E96C-4615-A408-FBD8EE73B515}" type="presParOf" srcId="{998388B3-2717-43FE-BDB7-44C4A759D92F}" destId="{C5E26FE4-A3D1-4F84-9591-D30B10E8AE3C}" srcOrd="1" destOrd="0" presId="urn:microsoft.com/office/officeart/2005/8/layout/vList5"/>
    <dgm:cxn modelId="{8B911587-FF22-43F1-B5F3-2A2B1F5FACBD}" type="presParOf" srcId="{2A148508-7D2B-406B-BC6C-CC089A3ECFF2}" destId="{EDCB0FF3-7413-4A46-BD25-44B9AC8FE447}" srcOrd="3" destOrd="0" presId="urn:microsoft.com/office/officeart/2005/8/layout/vList5"/>
    <dgm:cxn modelId="{90340182-217A-4FBE-BCDB-B1E84B07B344}" type="presParOf" srcId="{2A148508-7D2B-406B-BC6C-CC089A3ECFF2}" destId="{14E40D65-3BBD-44CD-9FB7-88690F3ACDDD}" srcOrd="4" destOrd="0" presId="urn:microsoft.com/office/officeart/2005/8/layout/vList5"/>
    <dgm:cxn modelId="{CD695974-DCFC-42B9-A494-47519C2DAF5B}" type="presParOf" srcId="{14E40D65-3BBD-44CD-9FB7-88690F3ACDDD}" destId="{DFE73255-1EF3-4A7F-8938-0DC3F84DC36B}" srcOrd="0" destOrd="0" presId="urn:microsoft.com/office/officeart/2005/8/layout/vList5"/>
    <dgm:cxn modelId="{783246DB-ADBB-4D85-85A9-33578FABE6DE}" type="presParOf" srcId="{14E40D65-3BBD-44CD-9FB7-88690F3ACDDD}" destId="{1A678BDB-F744-4501-94E3-A9ABB5E0699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92E4FF-468D-4CBE-87D8-A9EE67330D4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768DD29-B1D7-47FC-96F5-B4AD6E8E22AD}">
      <dgm:prSet phldrT="[Text]" custT="1"/>
      <dgm:spPr/>
      <dgm:t>
        <a:bodyPr/>
        <a:lstStyle/>
        <a:p>
          <a:r>
            <a:rPr lang="en-US" sz="3200" b="1" dirty="0" smtClean="0"/>
            <a:t>28%</a:t>
          </a:r>
          <a:endParaRPr lang="en-US" sz="3200" b="1" dirty="0"/>
        </a:p>
      </dgm:t>
    </dgm:pt>
    <dgm:pt modelId="{67B5583B-D2C0-4543-8F5D-CCB653CFF205}" type="parTrans" cxnId="{C6F48092-58E0-49ED-B9B0-816CB47132BB}">
      <dgm:prSet/>
      <dgm:spPr/>
      <dgm:t>
        <a:bodyPr/>
        <a:lstStyle/>
        <a:p>
          <a:endParaRPr lang="en-US"/>
        </a:p>
      </dgm:t>
    </dgm:pt>
    <dgm:pt modelId="{840E7BA8-8CCA-416A-B880-821BC6941464}" type="sibTrans" cxnId="{C6F48092-58E0-49ED-B9B0-816CB47132BB}">
      <dgm:prSet/>
      <dgm:spPr/>
      <dgm:t>
        <a:bodyPr/>
        <a:lstStyle/>
        <a:p>
          <a:endParaRPr lang="en-US"/>
        </a:p>
      </dgm:t>
    </dgm:pt>
    <dgm:pt modelId="{36E66DAA-929B-4B1E-BC58-BD4AE60DAE34}">
      <dgm:prSet custT="1"/>
      <dgm:spPr/>
      <dgm:t>
        <a:bodyPr/>
        <a:lstStyle/>
        <a:p>
          <a:pPr algn="l">
            <a:lnSpc>
              <a:spcPct val="80000"/>
            </a:lnSpc>
            <a:spcAft>
              <a:spcPts val="0"/>
            </a:spcAft>
          </a:pPr>
          <a:r>
            <a:rPr lang="en-US" sz="2200" dirty="0" smtClean="0"/>
            <a:t>Average self-report by trans women across the US was 12%</a:t>
          </a:r>
          <a:endParaRPr lang="en-US" sz="2200" dirty="0"/>
        </a:p>
      </dgm:t>
    </dgm:pt>
    <dgm:pt modelId="{05FEFDFF-80D3-49A6-967C-DD390F277591}" type="parTrans" cxnId="{325E9AF8-E151-4606-8101-AF25E4B89C77}">
      <dgm:prSet/>
      <dgm:spPr/>
      <dgm:t>
        <a:bodyPr/>
        <a:lstStyle/>
        <a:p>
          <a:endParaRPr lang="en-US"/>
        </a:p>
      </dgm:t>
    </dgm:pt>
    <dgm:pt modelId="{0F27EE81-EB06-4139-8E34-106F06103D66}" type="sibTrans" cxnId="{325E9AF8-E151-4606-8101-AF25E4B89C77}">
      <dgm:prSet/>
      <dgm:spPr/>
      <dgm:t>
        <a:bodyPr/>
        <a:lstStyle/>
        <a:p>
          <a:endParaRPr lang="en-US"/>
        </a:p>
      </dgm:t>
    </dgm:pt>
    <dgm:pt modelId="{262A8670-006D-4C31-945F-923A324067ED}">
      <dgm:prSet custT="1"/>
      <dgm:spPr/>
      <dgm:t>
        <a:bodyPr/>
        <a:lstStyle/>
        <a:p>
          <a:r>
            <a:rPr lang="en-US" sz="3200" b="1" dirty="0" smtClean="0"/>
            <a:t>0-3%</a:t>
          </a:r>
          <a:endParaRPr lang="en-US" sz="3200" b="1" dirty="0"/>
        </a:p>
      </dgm:t>
    </dgm:pt>
    <dgm:pt modelId="{CA11177F-08E2-44C3-9B4B-8D2DF99212B3}" type="parTrans" cxnId="{B5E905E1-E05E-4E54-B5E7-81213068B527}">
      <dgm:prSet/>
      <dgm:spPr/>
      <dgm:t>
        <a:bodyPr/>
        <a:lstStyle/>
        <a:p>
          <a:endParaRPr lang="en-US"/>
        </a:p>
      </dgm:t>
    </dgm:pt>
    <dgm:pt modelId="{7851EB81-922F-45DB-93AD-BB1778B7F158}" type="sibTrans" cxnId="{B5E905E1-E05E-4E54-B5E7-81213068B527}">
      <dgm:prSet/>
      <dgm:spPr/>
      <dgm:t>
        <a:bodyPr/>
        <a:lstStyle/>
        <a:p>
          <a:endParaRPr lang="en-US"/>
        </a:p>
      </dgm:t>
    </dgm:pt>
    <dgm:pt modelId="{FFE01ADC-2E78-4EE8-8F7A-B7A512A9B14F}">
      <dgm:prSet custT="1"/>
      <dgm:spPr/>
      <dgm:t>
        <a:bodyPr/>
        <a:lstStyle/>
        <a:p>
          <a:pPr algn="l">
            <a:lnSpc>
              <a:spcPct val="80000"/>
            </a:lnSpc>
            <a:spcAft>
              <a:spcPts val="0"/>
            </a:spcAft>
          </a:pPr>
          <a:r>
            <a:rPr lang="en-US" sz="2200" dirty="0" smtClean="0"/>
            <a:t>Self-reported HIV rates among trans men in various cities such as Philadelphia, Washington D.C., San Francisco etc. </a:t>
          </a:r>
          <a:endParaRPr lang="en-US" sz="2200" dirty="0"/>
        </a:p>
      </dgm:t>
    </dgm:pt>
    <dgm:pt modelId="{313FA38A-A940-44EA-8289-B4F079F82A6B}" type="parTrans" cxnId="{7C05A6E2-2819-497C-8074-60110969B9C6}">
      <dgm:prSet/>
      <dgm:spPr/>
      <dgm:t>
        <a:bodyPr/>
        <a:lstStyle/>
        <a:p>
          <a:endParaRPr lang="en-US"/>
        </a:p>
      </dgm:t>
    </dgm:pt>
    <dgm:pt modelId="{3AD83C4B-3C3F-4374-BED8-2C1B2F825572}" type="sibTrans" cxnId="{7C05A6E2-2819-497C-8074-60110969B9C6}">
      <dgm:prSet/>
      <dgm:spPr/>
      <dgm:t>
        <a:bodyPr/>
        <a:lstStyle/>
        <a:p>
          <a:endParaRPr lang="en-US"/>
        </a:p>
      </dgm:t>
    </dgm:pt>
    <dgm:pt modelId="{CCEE3172-568F-49E1-A046-A2E26C76CBC6}">
      <dgm:prSet custT="1"/>
      <dgm:spPr/>
      <dgm:t>
        <a:bodyPr/>
        <a:lstStyle/>
        <a:p>
          <a:pPr>
            <a:lnSpc>
              <a:spcPct val="80000"/>
            </a:lnSpc>
            <a:spcAft>
              <a:spcPts val="0"/>
            </a:spcAft>
          </a:pPr>
          <a:r>
            <a:rPr lang="en-US" sz="3200" b="1" dirty="0" smtClean="0"/>
            <a:t>22%</a:t>
          </a:r>
          <a:endParaRPr lang="en-US" sz="3200" b="1" dirty="0"/>
        </a:p>
      </dgm:t>
    </dgm:pt>
    <dgm:pt modelId="{C74D60EA-2945-4963-A14C-7AA9F6FDF564}" type="parTrans" cxnId="{0F02A017-726F-43DD-BDB6-DB84C1C34573}">
      <dgm:prSet/>
      <dgm:spPr/>
      <dgm:t>
        <a:bodyPr/>
        <a:lstStyle/>
        <a:p>
          <a:endParaRPr lang="en-US"/>
        </a:p>
      </dgm:t>
    </dgm:pt>
    <dgm:pt modelId="{1EEBD906-5ABE-45A1-80C9-94323C565499}" type="sibTrans" cxnId="{0F02A017-726F-43DD-BDB6-DB84C1C34573}">
      <dgm:prSet/>
      <dgm:spPr/>
      <dgm:t>
        <a:bodyPr/>
        <a:lstStyle/>
        <a:p>
          <a:endParaRPr lang="en-US"/>
        </a:p>
      </dgm:t>
    </dgm:pt>
    <dgm:pt modelId="{951352EA-EFD8-4F0B-86E6-F1DC223CCC15}">
      <dgm:prSet custT="1"/>
      <dgm:spPr/>
      <dgm:t>
        <a:bodyPr/>
        <a:lstStyle/>
        <a:p>
          <a:pPr algn="r">
            <a:lnSpc>
              <a:spcPct val="80000"/>
            </a:lnSpc>
            <a:spcAft>
              <a:spcPts val="0"/>
            </a:spcAft>
          </a:pPr>
          <a:r>
            <a:rPr lang="en-US" sz="2200" dirty="0" smtClean="0"/>
            <a:t>Baral et al., 2013</a:t>
          </a:r>
          <a:endParaRPr lang="en-US" sz="2200" dirty="0"/>
        </a:p>
      </dgm:t>
    </dgm:pt>
    <dgm:pt modelId="{66CCFD57-4B5F-4656-A137-7407002E9D95}" type="parTrans" cxnId="{0D76CD49-A888-4C09-B840-A3AFDF4C1C60}">
      <dgm:prSet/>
      <dgm:spPr/>
      <dgm:t>
        <a:bodyPr/>
        <a:lstStyle/>
        <a:p>
          <a:endParaRPr lang="en-US"/>
        </a:p>
      </dgm:t>
    </dgm:pt>
    <dgm:pt modelId="{E8A12CDA-D8F4-404A-8F72-AD51230EA9CB}" type="sibTrans" cxnId="{0D76CD49-A888-4C09-B840-A3AFDF4C1C60}">
      <dgm:prSet/>
      <dgm:spPr/>
      <dgm:t>
        <a:bodyPr/>
        <a:lstStyle/>
        <a:p>
          <a:endParaRPr lang="en-US"/>
        </a:p>
      </dgm:t>
    </dgm:pt>
    <dgm:pt modelId="{FD0CAF4A-7FC2-4417-AD5E-E7FD617045FC}">
      <dgm:prSet custT="1"/>
      <dgm:spPr/>
      <dgm:t>
        <a:bodyPr/>
        <a:lstStyle/>
        <a:p>
          <a:pPr algn="l">
            <a:lnSpc>
              <a:spcPct val="80000"/>
            </a:lnSpc>
            <a:spcAft>
              <a:spcPts val="0"/>
            </a:spcAft>
          </a:pPr>
          <a:r>
            <a:rPr lang="en-US" sz="2200" dirty="0" smtClean="0"/>
            <a:t>56% among Black trans women</a:t>
          </a:r>
          <a:endParaRPr lang="en-US" sz="2200" dirty="0"/>
        </a:p>
      </dgm:t>
    </dgm:pt>
    <dgm:pt modelId="{AD1A887A-A5C3-41D2-A767-FFDBF2F8B51D}" type="parTrans" cxnId="{89F1AFAA-22EC-4D0C-B0AD-76F703034A41}">
      <dgm:prSet/>
      <dgm:spPr/>
      <dgm:t>
        <a:bodyPr/>
        <a:lstStyle/>
        <a:p>
          <a:endParaRPr lang="en-US"/>
        </a:p>
      </dgm:t>
    </dgm:pt>
    <dgm:pt modelId="{D2B97858-48C1-4762-B085-37136C1D017C}" type="sibTrans" cxnId="{89F1AFAA-22EC-4D0C-B0AD-76F703034A41}">
      <dgm:prSet/>
      <dgm:spPr/>
      <dgm:t>
        <a:bodyPr/>
        <a:lstStyle/>
        <a:p>
          <a:endParaRPr lang="en-US"/>
        </a:p>
      </dgm:t>
    </dgm:pt>
    <dgm:pt modelId="{932A9024-7A65-46C5-93D8-F062C0449934}">
      <dgm:prSet custT="1"/>
      <dgm:spPr/>
      <dgm:t>
        <a:bodyPr/>
        <a:lstStyle/>
        <a:p>
          <a:pPr algn="l">
            <a:lnSpc>
              <a:spcPct val="80000"/>
            </a:lnSpc>
            <a:spcAft>
              <a:spcPts val="0"/>
            </a:spcAft>
          </a:pPr>
          <a:r>
            <a:rPr lang="en-US" sz="2200" dirty="0" smtClean="0"/>
            <a:t>U.S. results for trans women from a global meta-analysis</a:t>
          </a:r>
          <a:endParaRPr lang="en-US" sz="2200" dirty="0"/>
        </a:p>
      </dgm:t>
    </dgm:pt>
    <dgm:pt modelId="{1D26FE29-33EB-494B-BAE1-AC1ED5905443}" type="parTrans" cxnId="{1F257EB3-6DD6-4A7D-8F72-9B5B0162DA6E}">
      <dgm:prSet/>
      <dgm:spPr/>
      <dgm:t>
        <a:bodyPr/>
        <a:lstStyle/>
        <a:p>
          <a:endParaRPr lang="en-US"/>
        </a:p>
      </dgm:t>
    </dgm:pt>
    <dgm:pt modelId="{F0B68BD5-02AB-4D44-9B84-C325C7D5338E}" type="sibTrans" cxnId="{1F257EB3-6DD6-4A7D-8F72-9B5B0162DA6E}">
      <dgm:prSet/>
      <dgm:spPr/>
      <dgm:t>
        <a:bodyPr/>
        <a:lstStyle/>
        <a:p>
          <a:endParaRPr lang="en-US"/>
        </a:p>
      </dgm:t>
    </dgm:pt>
    <dgm:pt modelId="{95587692-3E3C-48A2-B01A-8C3888A535BF}">
      <dgm:prSet custT="1"/>
      <dgm:spPr/>
      <dgm:t>
        <a:bodyPr/>
        <a:lstStyle/>
        <a:p>
          <a:pPr algn="r">
            <a:lnSpc>
              <a:spcPct val="80000"/>
            </a:lnSpc>
            <a:spcAft>
              <a:spcPts val="0"/>
            </a:spcAft>
          </a:pPr>
          <a:r>
            <a:rPr lang="en-US" sz="2200" dirty="0" err="1" smtClean="0"/>
            <a:t>Herbst</a:t>
          </a:r>
          <a:r>
            <a:rPr lang="en-US" sz="2200" dirty="0" smtClean="0"/>
            <a:t> et al., 2007</a:t>
          </a:r>
          <a:endParaRPr lang="en-US" sz="2200" dirty="0"/>
        </a:p>
      </dgm:t>
    </dgm:pt>
    <dgm:pt modelId="{D68CE1C3-3DA8-422F-8B37-9751DBCF4710}" type="parTrans" cxnId="{799E00B8-E2B7-40C4-A3F3-BD8D197E126A}">
      <dgm:prSet/>
      <dgm:spPr/>
      <dgm:t>
        <a:bodyPr/>
        <a:lstStyle/>
        <a:p>
          <a:endParaRPr lang="en-US"/>
        </a:p>
      </dgm:t>
    </dgm:pt>
    <dgm:pt modelId="{C7CDFF24-3165-4E63-AEA3-2ADC99A4D703}" type="sibTrans" cxnId="{799E00B8-E2B7-40C4-A3F3-BD8D197E126A}">
      <dgm:prSet/>
      <dgm:spPr/>
      <dgm:t>
        <a:bodyPr/>
        <a:lstStyle/>
        <a:p>
          <a:endParaRPr lang="en-US"/>
        </a:p>
      </dgm:t>
    </dgm:pt>
    <dgm:pt modelId="{90A52827-5AEF-4756-8CDA-BD7A8AA50F67}">
      <dgm:prSet custT="1"/>
      <dgm:spPr/>
      <dgm:t>
        <a:bodyPr/>
        <a:lstStyle/>
        <a:p>
          <a:pPr algn="r">
            <a:lnSpc>
              <a:spcPct val="80000"/>
            </a:lnSpc>
            <a:spcAft>
              <a:spcPts val="0"/>
            </a:spcAft>
          </a:pPr>
          <a:r>
            <a:rPr lang="en-US" sz="2200" dirty="0" err="1" smtClean="0"/>
            <a:t>Sevelius</a:t>
          </a:r>
          <a:r>
            <a:rPr lang="en-US" sz="2200" dirty="0" smtClean="0"/>
            <a:t> et al., 2009</a:t>
          </a:r>
          <a:endParaRPr lang="en-US" sz="2200" dirty="0"/>
        </a:p>
      </dgm:t>
    </dgm:pt>
    <dgm:pt modelId="{A3E1F480-D4C3-4230-9E58-00A61A457F82}" type="sibTrans" cxnId="{5732C8B5-51A1-4538-B00D-AE99479D6AAE}">
      <dgm:prSet/>
      <dgm:spPr/>
      <dgm:t>
        <a:bodyPr/>
        <a:lstStyle/>
        <a:p>
          <a:endParaRPr lang="en-US"/>
        </a:p>
      </dgm:t>
    </dgm:pt>
    <dgm:pt modelId="{BE7B3D0B-42FE-4DF5-B6A1-2463547D2D8B}" type="parTrans" cxnId="{5732C8B5-51A1-4538-B00D-AE99479D6AAE}">
      <dgm:prSet/>
      <dgm:spPr/>
      <dgm:t>
        <a:bodyPr/>
        <a:lstStyle/>
        <a:p>
          <a:endParaRPr lang="en-US"/>
        </a:p>
      </dgm:t>
    </dgm:pt>
    <dgm:pt modelId="{06383456-C35B-4339-8955-4C7E32865390}" type="pres">
      <dgm:prSet presAssocID="{FD92E4FF-468D-4CBE-87D8-A9EE67330D41}" presName="Name0" presStyleCnt="0">
        <dgm:presLayoutVars>
          <dgm:dir/>
          <dgm:animLvl val="lvl"/>
          <dgm:resizeHandles val="exact"/>
        </dgm:presLayoutVars>
      </dgm:prSet>
      <dgm:spPr/>
      <dgm:t>
        <a:bodyPr/>
        <a:lstStyle/>
        <a:p>
          <a:endParaRPr lang="en-US"/>
        </a:p>
      </dgm:t>
    </dgm:pt>
    <dgm:pt modelId="{E067B43B-E938-4BD8-B0AC-B1D2562F0325}" type="pres">
      <dgm:prSet presAssocID="{D768DD29-B1D7-47FC-96F5-B4AD6E8E22AD}" presName="linNode" presStyleCnt="0"/>
      <dgm:spPr/>
    </dgm:pt>
    <dgm:pt modelId="{88D8DD37-93E8-4CB2-A819-348BFC394868}" type="pres">
      <dgm:prSet presAssocID="{D768DD29-B1D7-47FC-96F5-B4AD6E8E22AD}" presName="parentText" presStyleLbl="node1" presStyleIdx="0" presStyleCnt="3">
        <dgm:presLayoutVars>
          <dgm:chMax val="1"/>
          <dgm:bulletEnabled val="1"/>
        </dgm:presLayoutVars>
      </dgm:prSet>
      <dgm:spPr/>
      <dgm:t>
        <a:bodyPr/>
        <a:lstStyle/>
        <a:p>
          <a:endParaRPr lang="en-US"/>
        </a:p>
      </dgm:t>
    </dgm:pt>
    <dgm:pt modelId="{782D8053-7BD8-4CB0-89E4-42FE499369BD}" type="pres">
      <dgm:prSet presAssocID="{D768DD29-B1D7-47FC-96F5-B4AD6E8E22AD}" presName="descendantText" presStyleLbl="alignAccFollowNode1" presStyleIdx="0" presStyleCnt="3" custScaleX="226408" custScaleY="117813">
        <dgm:presLayoutVars>
          <dgm:bulletEnabled val="1"/>
        </dgm:presLayoutVars>
      </dgm:prSet>
      <dgm:spPr/>
      <dgm:t>
        <a:bodyPr/>
        <a:lstStyle/>
        <a:p>
          <a:endParaRPr lang="en-US"/>
        </a:p>
      </dgm:t>
    </dgm:pt>
    <dgm:pt modelId="{249821CE-6C38-46B4-8FA3-CC9281B94651}" type="pres">
      <dgm:prSet presAssocID="{840E7BA8-8CCA-416A-B880-821BC6941464}" presName="sp" presStyleCnt="0"/>
      <dgm:spPr/>
    </dgm:pt>
    <dgm:pt modelId="{42C32860-2FC4-4793-B89C-4D93373AA540}" type="pres">
      <dgm:prSet presAssocID="{CCEE3172-568F-49E1-A046-A2E26C76CBC6}" presName="linNode" presStyleCnt="0"/>
      <dgm:spPr/>
    </dgm:pt>
    <dgm:pt modelId="{11451759-270B-434F-9A10-3B691CB7146D}" type="pres">
      <dgm:prSet presAssocID="{CCEE3172-568F-49E1-A046-A2E26C76CBC6}" presName="parentText" presStyleLbl="node1" presStyleIdx="1" presStyleCnt="3" custScaleY="88509">
        <dgm:presLayoutVars>
          <dgm:chMax val="1"/>
          <dgm:bulletEnabled val="1"/>
        </dgm:presLayoutVars>
      </dgm:prSet>
      <dgm:spPr/>
      <dgm:t>
        <a:bodyPr/>
        <a:lstStyle/>
        <a:p>
          <a:endParaRPr lang="en-US"/>
        </a:p>
      </dgm:t>
    </dgm:pt>
    <dgm:pt modelId="{57B96C75-9DD3-458A-8083-EC87D09FFA81}" type="pres">
      <dgm:prSet presAssocID="{CCEE3172-568F-49E1-A046-A2E26C76CBC6}" presName="descendantText" presStyleLbl="alignAccFollowNode1" presStyleIdx="1" presStyleCnt="3" custScaleX="225863" custScaleY="109576">
        <dgm:presLayoutVars>
          <dgm:bulletEnabled val="1"/>
        </dgm:presLayoutVars>
      </dgm:prSet>
      <dgm:spPr/>
      <dgm:t>
        <a:bodyPr/>
        <a:lstStyle/>
        <a:p>
          <a:endParaRPr lang="en-US"/>
        </a:p>
      </dgm:t>
    </dgm:pt>
    <dgm:pt modelId="{F71C87CF-99DD-4CEE-B417-4CDEA85E7FA2}" type="pres">
      <dgm:prSet presAssocID="{1EEBD906-5ABE-45A1-80C9-94323C565499}" presName="sp" presStyleCnt="0"/>
      <dgm:spPr/>
    </dgm:pt>
    <dgm:pt modelId="{C3117825-B317-49B0-BB9B-620DDB71EE8B}" type="pres">
      <dgm:prSet presAssocID="{262A8670-006D-4C31-945F-923A324067ED}" presName="linNode" presStyleCnt="0"/>
      <dgm:spPr/>
    </dgm:pt>
    <dgm:pt modelId="{5FEF955E-1CB6-476A-9278-69A8FAC68D83}" type="pres">
      <dgm:prSet presAssocID="{262A8670-006D-4C31-945F-923A324067ED}" presName="parentText" presStyleLbl="node1" presStyleIdx="2" presStyleCnt="3" custScaleY="92839">
        <dgm:presLayoutVars>
          <dgm:chMax val="1"/>
          <dgm:bulletEnabled val="1"/>
        </dgm:presLayoutVars>
      </dgm:prSet>
      <dgm:spPr/>
      <dgm:t>
        <a:bodyPr/>
        <a:lstStyle/>
        <a:p>
          <a:endParaRPr lang="en-US"/>
        </a:p>
      </dgm:t>
    </dgm:pt>
    <dgm:pt modelId="{9BEAA5DF-FBC4-471D-A850-EAA0D7A9C93C}" type="pres">
      <dgm:prSet presAssocID="{262A8670-006D-4C31-945F-923A324067ED}" presName="descendantText" presStyleLbl="alignAccFollowNode1" presStyleIdx="2" presStyleCnt="3" custScaleX="226408" custScaleY="110557">
        <dgm:presLayoutVars>
          <dgm:bulletEnabled val="1"/>
        </dgm:presLayoutVars>
      </dgm:prSet>
      <dgm:spPr/>
      <dgm:t>
        <a:bodyPr/>
        <a:lstStyle/>
        <a:p>
          <a:endParaRPr lang="en-US"/>
        </a:p>
      </dgm:t>
    </dgm:pt>
  </dgm:ptLst>
  <dgm:cxnLst>
    <dgm:cxn modelId="{B5E905E1-E05E-4E54-B5E7-81213068B527}" srcId="{FD92E4FF-468D-4CBE-87D8-A9EE67330D41}" destId="{262A8670-006D-4C31-945F-923A324067ED}" srcOrd="2" destOrd="0" parTransId="{CA11177F-08E2-44C3-9B4B-8D2DF99212B3}" sibTransId="{7851EB81-922F-45DB-93AD-BB1778B7F158}"/>
    <dgm:cxn modelId="{325E9AF8-E151-4606-8101-AF25E4B89C77}" srcId="{D768DD29-B1D7-47FC-96F5-B4AD6E8E22AD}" destId="{36E66DAA-929B-4B1E-BC58-BD4AE60DAE34}" srcOrd="0" destOrd="0" parTransId="{05FEFDFF-80D3-49A6-967C-DD390F277591}" sibTransId="{0F27EE81-EB06-4139-8E34-106F06103D66}"/>
    <dgm:cxn modelId="{1C85EC28-6B7D-4F85-9229-625631C30BBF}" type="presOf" srcId="{90A52827-5AEF-4756-8CDA-BD7A8AA50F67}" destId="{9BEAA5DF-FBC4-471D-A850-EAA0D7A9C93C}" srcOrd="0" destOrd="1" presId="urn:microsoft.com/office/officeart/2005/8/layout/vList5"/>
    <dgm:cxn modelId="{C6F48092-58E0-49ED-B9B0-816CB47132BB}" srcId="{FD92E4FF-468D-4CBE-87D8-A9EE67330D41}" destId="{D768DD29-B1D7-47FC-96F5-B4AD6E8E22AD}" srcOrd="0" destOrd="0" parTransId="{67B5583B-D2C0-4543-8F5D-CCB653CFF205}" sibTransId="{840E7BA8-8CCA-416A-B880-821BC6941464}"/>
    <dgm:cxn modelId="{47BD035C-F191-4085-9476-9B4AA32FD6D2}" type="presOf" srcId="{262A8670-006D-4C31-945F-923A324067ED}" destId="{5FEF955E-1CB6-476A-9278-69A8FAC68D83}" srcOrd="0" destOrd="0" presId="urn:microsoft.com/office/officeart/2005/8/layout/vList5"/>
    <dgm:cxn modelId="{5732C8B5-51A1-4538-B00D-AE99479D6AAE}" srcId="{262A8670-006D-4C31-945F-923A324067ED}" destId="{90A52827-5AEF-4756-8CDA-BD7A8AA50F67}" srcOrd="1" destOrd="0" parTransId="{BE7B3D0B-42FE-4DF5-B6A1-2463547D2D8B}" sibTransId="{A3E1F480-D4C3-4230-9E58-00A61A457F82}"/>
    <dgm:cxn modelId="{799E00B8-E2B7-40C4-A3F3-BD8D197E126A}" srcId="{D768DD29-B1D7-47FC-96F5-B4AD6E8E22AD}" destId="{95587692-3E3C-48A2-B01A-8C3888A535BF}" srcOrd="2" destOrd="0" parTransId="{D68CE1C3-3DA8-422F-8B37-9751DBCF4710}" sibTransId="{C7CDFF24-3165-4E63-AEA3-2ADC99A4D703}"/>
    <dgm:cxn modelId="{D0AB2326-A2A5-4634-B389-373188F663BF}" type="presOf" srcId="{36E66DAA-929B-4B1E-BC58-BD4AE60DAE34}" destId="{782D8053-7BD8-4CB0-89E4-42FE499369BD}" srcOrd="0" destOrd="0" presId="urn:microsoft.com/office/officeart/2005/8/layout/vList5"/>
    <dgm:cxn modelId="{0F02A017-726F-43DD-BDB6-DB84C1C34573}" srcId="{FD92E4FF-468D-4CBE-87D8-A9EE67330D41}" destId="{CCEE3172-568F-49E1-A046-A2E26C76CBC6}" srcOrd="1" destOrd="0" parTransId="{C74D60EA-2945-4963-A14C-7AA9F6FDF564}" sibTransId="{1EEBD906-5ABE-45A1-80C9-94323C565499}"/>
    <dgm:cxn modelId="{783A01EB-A8DB-4F27-924A-0DFA0EE3449D}" type="presOf" srcId="{FD0CAF4A-7FC2-4417-AD5E-E7FD617045FC}" destId="{782D8053-7BD8-4CB0-89E4-42FE499369BD}" srcOrd="0" destOrd="1" presId="urn:microsoft.com/office/officeart/2005/8/layout/vList5"/>
    <dgm:cxn modelId="{521CD8B5-72F4-45E5-B95E-ECAA7524466B}" type="presOf" srcId="{D768DD29-B1D7-47FC-96F5-B4AD6E8E22AD}" destId="{88D8DD37-93E8-4CB2-A819-348BFC394868}" srcOrd="0" destOrd="0" presId="urn:microsoft.com/office/officeart/2005/8/layout/vList5"/>
    <dgm:cxn modelId="{0D76CD49-A888-4C09-B840-A3AFDF4C1C60}" srcId="{CCEE3172-568F-49E1-A046-A2E26C76CBC6}" destId="{951352EA-EFD8-4F0B-86E6-F1DC223CCC15}" srcOrd="1" destOrd="0" parTransId="{66CCFD57-4B5F-4656-A137-7407002E9D95}" sibTransId="{E8A12CDA-D8F4-404A-8F72-AD51230EA9CB}"/>
    <dgm:cxn modelId="{89F1AFAA-22EC-4D0C-B0AD-76F703034A41}" srcId="{D768DD29-B1D7-47FC-96F5-B4AD6E8E22AD}" destId="{FD0CAF4A-7FC2-4417-AD5E-E7FD617045FC}" srcOrd="1" destOrd="0" parTransId="{AD1A887A-A5C3-41D2-A767-FFDBF2F8B51D}" sibTransId="{D2B97858-48C1-4762-B085-37136C1D017C}"/>
    <dgm:cxn modelId="{8FAA7327-B2CA-4886-B4B1-347198F2419A}" type="presOf" srcId="{FD92E4FF-468D-4CBE-87D8-A9EE67330D41}" destId="{06383456-C35B-4339-8955-4C7E32865390}" srcOrd="0" destOrd="0" presId="urn:microsoft.com/office/officeart/2005/8/layout/vList5"/>
    <dgm:cxn modelId="{E3FD0750-21C3-4C54-93E2-DD2087007716}" type="presOf" srcId="{FFE01ADC-2E78-4EE8-8F7A-B7A512A9B14F}" destId="{9BEAA5DF-FBC4-471D-A850-EAA0D7A9C93C}" srcOrd="0" destOrd="0" presId="urn:microsoft.com/office/officeart/2005/8/layout/vList5"/>
    <dgm:cxn modelId="{886AA8B2-1AD1-4D58-8380-104C34DB9491}" type="presOf" srcId="{932A9024-7A65-46C5-93D8-F062C0449934}" destId="{57B96C75-9DD3-458A-8083-EC87D09FFA81}" srcOrd="0" destOrd="0" presId="urn:microsoft.com/office/officeart/2005/8/layout/vList5"/>
    <dgm:cxn modelId="{B1F28139-0CC9-4676-BE5F-9EDC06800784}" type="presOf" srcId="{CCEE3172-568F-49E1-A046-A2E26C76CBC6}" destId="{11451759-270B-434F-9A10-3B691CB7146D}" srcOrd="0" destOrd="0" presId="urn:microsoft.com/office/officeart/2005/8/layout/vList5"/>
    <dgm:cxn modelId="{53F623B0-EABD-4425-B7BD-D6A2C1B985B2}" type="presOf" srcId="{951352EA-EFD8-4F0B-86E6-F1DC223CCC15}" destId="{57B96C75-9DD3-458A-8083-EC87D09FFA81}" srcOrd="0" destOrd="1" presId="urn:microsoft.com/office/officeart/2005/8/layout/vList5"/>
    <dgm:cxn modelId="{7C05A6E2-2819-497C-8074-60110969B9C6}" srcId="{262A8670-006D-4C31-945F-923A324067ED}" destId="{FFE01ADC-2E78-4EE8-8F7A-B7A512A9B14F}" srcOrd="0" destOrd="0" parTransId="{313FA38A-A940-44EA-8289-B4F079F82A6B}" sibTransId="{3AD83C4B-3C3F-4374-BED8-2C1B2F825572}"/>
    <dgm:cxn modelId="{6C5BC0C2-5364-4597-89BB-377259B3A3B2}" type="presOf" srcId="{95587692-3E3C-48A2-B01A-8C3888A535BF}" destId="{782D8053-7BD8-4CB0-89E4-42FE499369BD}" srcOrd="0" destOrd="2" presId="urn:microsoft.com/office/officeart/2005/8/layout/vList5"/>
    <dgm:cxn modelId="{1F257EB3-6DD6-4A7D-8F72-9B5B0162DA6E}" srcId="{CCEE3172-568F-49E1-A046-A2E26C76CBC6}" destId="{932A9024-7A65-46C5-93D8-F062C0449934}" srcOrd="0" destOrd="0" parTransId="{1D26FE29-33EB-494B-BAE1-AC1ED5905443}" sibTransId="{F0B68BD5-02AB-4D44-9B84-C325C7D5338E}"/>
    <dgm:cxn modelId="{B3861FD4-A829-4F6B-8D0F-6AF00A90CC07}" type="presParOf" srcId="{06383456-C35B-4339-8955-4C7E32865390}" destId="{E067B43B-E938-4BD8-B0AC-B1D2562F0325}" srcOrd="0" destOrd="0" presId="urn:microsoft.com/office/officeart/2005/8/layout/vList5"/>
    <dgm:cxn modelId="{3FE84F7B-004E-4F97-8831-7698D1334E09}" type="presParOf" srcId="{E067B43B-E938-4BD8-B0AC-B1D2562F0325}" destId="{88D8DD37-93E8-4CB2-A819-348BFC394868}" srcOrd="0" destOrd="0" presId="urn:microsoft.com/office/officeart/2005/8/layout/vList5"/>
    <dgm:cxn modelId="{C813022E-9AC0-407C-BC97-60651AB10496}" type="presParOf" srcId="{E067B43B-E938-4BD8-B0AC-B1D2562F0325}" destId="{782D8053-7BD8-4CB0-89E4-42FE499369BD}" srcOrd="1" destOrd="0" presId="urn:microsoft.com/office/officeart/2005/8/layout/vList5"/>
    <dgm:cxn modelId="{E0685321-EC00-43F4-88F0-DE61F97E8CE9}" type="presParOf" srcId="{06383456-C35B-4339-8955-4C7E32865390}" destId="{249821CE-6C38-46B4-8FA3-CC9281B94651}" srcOrd="1" destOrd="0" presId="urn:microsoft.com/office/officeart/2005/8/layout/vList5"/>
    <dgm:cxn modelId="{891573AE-E0C4-496C-BA2E-76926F7058B8}" type="presParOf" srcId="{06383456-C35B-4339-8955-4C7E32865390}" destId="{42C32860-2FC4-4793-B89C-4D93373AA540}" srcOrd="2" destOrd="0" presId="urn:microsoft.com/office/officeart/2005/8/layout/vList5"/>
    <dgm:cxn modelId="{4BF14BE2-7D9F-46CE-946C-03E1264CB9E8}" type="presParOf" srcId="{42C32860-2FC4-4793-B89C-4D93373AA540}" destId="{11451759-270B-434F-9A10-3B691CB7146D}" srcOrd="0" destOrd="0" presId="urn:microsoft.com/office/officeart/2005/8/layout/vList5"/>
    <dgm:cxn modelId="{45D7BA1C-59CF-4026-A8BD-CF0EDAEDEB92}" type="presParOf" srcId="{42C32860-2FC4-4793-B89C-4D93373AA540}" destId="{57B96C75-9DD3-458A-8083-EC87D09FFA81}" srcOrd="1" destOrd="0" presId="urn:microsoft.com/office/officeart/2005/8/layout/vList5"/>
    <dgm:cxn modelId="{CB2EE90B-1950-4B0C-AD69-F47F4407C14C}" type="presParOf" srcId="{06383456-C35B-4339-8955-4C7E32865390}" destId="{F71C87CF-99DD-4CEE-B417-4CDEA85E7FA2}" srcOrd="3" destOrd="0" presId="urn:microsoft.com/office/officeart/2005/8/layout/vList5"/>
    <dgm:cxn modelId="{7B9EA752-4CB5-4830-B1FD-C185D99DF286}" type="presParOf" srcId="{06383456-C35B-4339-8955-4C7E32865390}" destId="{C3117825-B317-49B0-BB9B-620DDB71EE8B}" srcOrd="4" destOrd="0" presId="urn:microsoft.com/office/officeart/2005/8/layout/vList5"/>
    <dgm:cxn modelId="{1588B2AD-22FC-42AF-BA66-96BEE6D689D1}" type="presParOf" srcId="{C3117825-B317-49B0-BB9B-620DDB71EE8B}" destId="{5FEF955E-1CB6-476A-9278-69A8FAC68D83}" srcOrd="0" destOrd="0" presId="urn:microsoft.com/office/officeart/2005/8/layout/vList5"/>
    <dgm:cxn modelId="{746B53C6-122F-4E14-ABE2-04CB97735BAF}" type="presParOf" srcId="{C3117825-B317-49B0-BB9B-620DDB71EE8B}" destId="{9BEAA5DF-FBC4-471D-A850-EAA0D7A9C93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CE0E8E-2B6F-47CB-A800-FBEBB47C8BB7}"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151605F3-C0F2-4864-AE9F-9C2827AEE44D}">
      <dgm:prSet phldrT="[Text]"/>
      <dgm:spPr/>
      <dgm:t>
        <a:bodyPr/>
        <a:lstStyle/>
        <a:p>
          <a:r>
            <a:rPr lang="en-US" dirty="0" smtClean="0">
              <a:solidFill>
                <a:schemeClr val="bg1">
                  <a:lumMod val="50000"/>
                </a:schemeClr>
              </a:solidFill>
            </a:rPr>
            <a:t>Policy</a:t>
          </a:r>
          <a:endParaRPr lang="en-US" dirty="0">
            <a:solidFill>
              <a:schemeClr val="bg1">
                <a:lumMod val="50000"/>
              </a:schemeClr>
            </a:solidFill>
          </a:endParaRPr>
        </a:p>
      </dgm:t>
    </dgm:pt>
    <dgm:pt modelId="{D141F0CA-6AF2-4F51-81FB-8AD1905744D8}" type="parTrans" cxnId="{E8A546DF-35D7-4AFA-BB87-49745F860075}">
      <dgm:prSet/>
      <dgm:spPr/>
      <dgm:t>
        <a:bodyPr/>
        <a:lstStyle/>
        <a:p>
          <a:endParaRPr lang="en-US"/>
        </a:p>
      </dgm:t>
    </dgm:pt>
    <dgm:pt modelId="{276BE8BF-10BF-4373-BADA-A2068243688C}" type="sibTrans" cxnId="{E8A546DF-35D7-4AFA-BB87-49745F860075}">
      <dgm:prSet/>
      <dgm:spPr/>
      <dgm:t>
        <a:bodyPr/>
        <a:lstStyle/>
        <a:p>
          <a:endParaRPr lang="en-US"/>
        </a:p>
      </dgm:t>
    </dgm:pt>
    <dgm:pt modelId="{68DDB686-25B3-40B5-B296-1B9DC189257A}">
      <dgm:prSet phldrT="[Text]"/>
      <dgm:spPr/>
      <dgm:t>
        <a:bodyPr/>
        <a:lstStyle/>
        <a:p>
          <a:r>
            <a:rPr lang="en-US" dirty="0" smtClean="0">
              <a:solidFill>
                <a:schemeClr val="bg1">
                  <a:lumMod val="50000"/>
                </a:schemeClr>
              </a:solidFill>
            </a:rPr>
            <a:t>Interpersonal</a:t>
          </a:r>
          <a:endParaRPr lang="en-US" dirty="0">
            <a:solidFill>
              <a:schemeClr val="bg1">
                <a:lumMod val="50000"/>
              </a:schemeClr>
            </a:solidFill>
          </a:endParaRPr>
        </a:p>
      </dgm:t>
    </dgm:pt>
    <dgm:pt modelId="{DBFED6F9-5922-4A04-8F44-8EAD98261B46}" type="parTrans" cxnId="{5266C265-BB2E-426A-9FC2-65F62ED3AB4F}">
      <dgm:prSet/>
      <dgm:spPr/>
      <dgm:t>
        <a:bodyPr/>
        <a:lstStyle/>
        <a:p>
          <a:endParaRPr lang="en-US"/>
        </a:p>
      </dgm:t>
    </dgm:pt>
    <dgm:pt modelId="{ED72A767-6699-48D2-8DB7-E47F74B35347}" type="sibTrans" cxnId="{5266C265-BB2E-426A-9FC2-65F62ED3AB4F}">
      <dgm:prSet/>
      <dgm:spPr/>
      <dgm:t>
        <a:bodyPr/>
        <a:lstStyle/>
        <a:p>
          <a:endParaRPr lang="en-US"/>
        </a:p>
      </dgm:t>
    </dgm:pt>
    <dgm:pt modelId="{7606386C-CC52-450B-8FC8-8B3849F0470B}">
      <dgm:prSet phldrT="[Text]"/>
      <dgm:spPr/>
      <dgm:t>
        <a:bodyPr/>
        <a:lstStyle/>
        <a:p>
          <a:r>
            <a:rPr lang="en-US" dirty="0" smtClean="0">
              <a:solidFill>
                <a:schemeClr val="bg1">
                  <a:lumMod val="50000"/>
                </a:schemeClr>
              </a:solidFill>
            </a:rPr>
            <a:t>Intrapersonal</a:t>
          </a:r>
          <a:endParaRPr lang="en-US" dirty="0">
            <a:solidFill>
              <a:schemeClr val="bg1">
                <a:lumMod val="50000"/>
              </a:schemeClr>
            </a:solidFill>
          </a:endParaRPr>
        </a:p>
      </dgm:t>
    </dgm:pt>
    <dgm:pt modelId="{A69064B4-5C19-4066-AC95-89A321DDA161}" type="parTrans" cxnId="{417D3515-4B5C-4210-94A8-DFAEAFB441C5}">
      <dgm:prSet/>
      <dgm:spPr/>
      <dgm:t>
        <a:bodyPr/>
        <a:lstStyle/>
        <a:p>
          <a:endParaRPr lang="en-US"/>
        </a:p>
      </dgm:t>
    </dgm:pt>
    <dgm:pt modelId="{30252CD8-70B6-4043-B383-1E136F45FB4B}" type="sibTrans" cxnId="{417D3515-4B5C-4210-94A8-DFAEAFB441C5}">
      <dgm:prSet/>
      <dgm:spPr/>
      <dgm:t>
        <a:bodyPr/>
        <a:lstStyle/>
        <a:p>
          <a:endParaRPr lang="en-US"/>
        </a:p>
      </dgm:t>
    </dgm:pt>
    <dgm:pt modelId="{FB302163-7AB8-4D20-BDE1-C311B4E30D2F}">
      <dgm:prSet phldrT="[Text]"/>
      <dgm:spPr/>
      <dgm:t>
        <a:bodyPr/>
        <a:lstStyle/>
        <a:p>
          <a:r>
            <a:rPr lang="en-US" dirty="0" smtClean="0">
              <a:solidFill>
                <a:schemeClr val="bg1">
                  <a:lumMod val="50000"/>
                </a:schemeClr>
              </a:solidFill>
            </a:rPr>
            <a:t>Institutional</a:t>
          </a:r>
          <a:endParaRPr lang="en-US" dirty="0">
            <a:solidFill>
              <a:schemeClr val="bg1">
                <a:lumMod val="50000"/>
              </a:schemeClr>
            </a:solidFill>
          </a:endParaRPr>
        </a:p>
      </dgm:t>
    </dgm:pt>
    <dgm:pt modelId="{ECF5EDC8-6301-4F21-BC45-91A2C9880357}" type="parTrans" cxnId="{2AE97D14-BFE3-4B5B-8CB4-89B15DFBD857}">
      <dgm:prSet/>
      <dgm:spPr/>
      <dgm:t>
        <a:bodyPr/>
        <a:lstStyle/>
        <a:p>
          <a:endParaRPr lang="en-US"/>
        </a:p>
      </dgm:t>
    </dgm:pt>
    <dgm:pt modelId="{46B8C2E5-DF68-46BF-9135-F4F6970C38D1}" type="sibTrans" cxnId="{2AE97D14-BFE3-4B5B-8CB4-89B15DFBD857}">
      <dgm:prSet/>
      <dgm:spPr/>
      <dgm:t>
        <a:bodyPr/>
        <a:lstStyle/>
        <a:p>
          <a:endParaRPr lang="en-US"/>
        </a:p>
      </dgm:t>
    </dgm:pt>
    <dgm:pt modelId="{836D536A-D36D-469F-9E31-87815FBFE8A8}">
      <dgm:prSet phldrT="[Text]"/>
      <dgm:spPr/>
      <dgm:t>
        <a:bodyPr/>
        <a:lstStyle/>
        <a:p>
          <a:r>
            <a:rPr lang="en-US" dirty="0" smtClean="0">
              <a:solidFill>
                <a:schemeClr val="bg1">
                  <a:lumMod val="50000"/>
                </a:schemeClr>
              </a:solidFill>
            </a:rPr>
            <a:t>Community</a:t>
          </a:r>
          <a:endParaRPr lang="en-US" dirty="0">
            <a:solidFill>
              <a:schemeClr val="bg1">
                <a:lumMod val="50000"/>
              </a:schemeClr>
            </a:solidFill>
          </a:endParaRPr>
        </a:p>
      </dgm:t>
    </dgm:pt>
    <dgm:pt modelId="{60E4707A-A391-47D5-93DE-C040E6E0434F}" type="sibTrans" cxnId="{4D811346-2AB6-4F0A-B1A8-13B2205BAF38}">
      <dgm:prSet/>
      <dgm:spPr/>
      <dgm:t>
        <a:bodyPr/>
        <a:lstStyle/>
        <a:p>
          <a:endParaRPr lang="en-US"/>
        </a:p>
      </dgm:t>
    </dgm:pt>
    <dgm:pt modelId="{3F15B450-61F5-4091-995E-40298EA95488}" type="parTrans" cxnId="{4D811346-2AB6-4F0A-B1A8-13B2205BAF38}">
      <dgm:prSet/>
      <dgm:spPr/>
      <dgm:t>
        <a:bodyPr/>
        <a:lstStyle/>
        <a:p>
          <a:endParaRPr lang="en-US"/>
        </a:p>
      </dgm:t>
    </dgm:pt>
    <dgm:pt modelId="{43765F2C-834D-4002-A26C-54F68680D3A3}" type="pres">
      <dgm:prSet presAssocID="{A4CE0E8E-2B6F-47CB-A800-FBEBB47C8BB7}" presName="Name0" presStyleCnt="0">
        <dgm:presLayoutVars>
          <dgm:chMax val="7"/>
          <dgm:dir/>
          <dgm:animLvl val="lvl"/>
          <dgm:resizeHandles val="exact"/>
        </dgm:presLayoutVars>
      </dgm:prSet>
      <dgm:spPr/>
      <dgm:t>
        <a:bodyPr/>
        <a:lstStyle/>
        <a:p>
          <a:endParaRPr lang="en-US"/>
        </a:p>
      </dgm:t>
    </dgm:pt>
    <dgm:pt modelId="{17BD70CD-0826-426C-8A96-9F5A2B89064A}" type="pres">
      <dgm:prSet presAssocID="{151605F3-C0F2-4864-AE9F-9C2827AEE44D}" presName="circle1" presStyleLbl="node1" presStyleIdx="0" presStyleCnt="5"/>
      <dgm:spPr/>
    </dgm:pt>
    <dgm:pt modelId="{70ED0FAA-D77C-4B1C-B8AF-043538B50684}" type="pres">
      <dgm:prSet presAssocID="{151605F3-C0F2-4864-AE9F-9C2827AEE44D}" presName="space" presStyleCnt="0"/>
      <dgm:spPr/>
    </dgm:pt>
    <dgm:pt modelId="{E3657DB2-8732-4B24-A8D2-3935632EFF3B}" type="pres">
      <dgm:prSet presAssocID="{151605F3-C0F2-4864-AE9F-9C2827AEE44D}" presName="rect1" presStyleLbl="alignAcc1" presStyleIdx="0" presStyleCnt="5"/>
      <dgm:spPr/>
      <dgm:t>
        <a:bodyPr/>
        <a:lstStyle/>
        <a:p>
          <a:endParaRPr lang="en-US"/>
        </a:p>
      </dgm:t>
    </dgm:pt>
    <dgm:pt modelId="{FC8DAD33-4061-486F-9155-AFE1B801E265}" type="pres">
      <dgm:prSet presAssocID="{836D536A-D36D-469F-9E31-87815FBFE8A8}" presName="vertSpace2" presStyleLbl="node1" presStyleIdx="0" presStyleCnt="5"/>
      <dgm:spPr/>
    </dgm:pt>
    <dgm:pt modelId="{BB8CFF12-1634-4B49-8E25-B808B7529568}" type="pres">
      <dgm:prSet presAssocID="{836D536A-D36D-469F-9E31-87815FBFE8A8}" presName="circle2" presStyleLbl="node1" presStyleIdx="1" presStyleCnt="5"/>
      <dgm:spPr/>
    </dgm:pt>
    <dgm:pt modelId="{ED667932-5115-4BB9-92FE-0069BCF06639}" type="pres">
      <dgm:prSet presAssocID="{836D536A-D36D-469F-9E31-87815FBFE8A8}" presName="rect2" presStyleLbl="alignAcc1" presStyleIdx="1" presStyleCnt="5" custLinFactNeighborX="595" custLinFactNeighborY="-316"/>
      <dgm:spPr/>
      <dgm:t>
        <a:bodyPr/>
        <a:lstStyle/>
        <a:p>
          <a:endParaRPr lang="en-US"/>
        </a:p>
      </dgm:t>
    </dgm:pt>
    <dgm:pt modelId="{03988D92-9867-4975-A05B-9041D22F6E6F}" type="pres">
      <dgm:prSet presAssocID="{FB302163-7AB8-4D20-BDE1-C311B4E30D2F}" presName="vertSpace3" presStyleLbl="node1" presStyleIdx="1" presStyleCnt="5"/>
      <dgm:spPr/>
    </dgm:pt>
    <dgm:pt modelId="{E0E541BD-46C8-4FC1-883C-A4B9B2AFDBDD}" type="pres">
      <dgm:prSet presAssocID="{FB302163-7AB8-4D20-BDE1-C311B4E30D2F}" presName="circle3" presStyleLbl="node1" presStyleIdx="2" presStyleCnt="5"/>
      <dgm:spPr/>
    </dgm:pt>
    <dgm:pt modelId="{D31CEFB4-39A7-4727-9DFD-3EA6F4BDF7F8}" type="pres">
      <dgm:prSet presAssocID="{FB302163-7AB8-4D20-BDE1-C311B4E30D2F}" presName="rect3" presStyleLbl="alignAcc1" presStyleIdx="2" presStyleCnt="5"/>
      <dgm:spPr/>
      <dgm:t>
        <a:bodyPr/>
        <a:lstStyle/>
        <a:p>
          <a:endParaRPr lang="en-US"/>
        </a:p>
      </dgm:t>
    </dgm:pt>
    <dgm:pt modelId="{D6F5F17B-BBEE-42C9-925F-327B8219A754}" type="pres">
      <dgm:prSet presAssocID="{68DDB686-25B3-40B5-B296-1B9DC189257A}" presName="vertSpace4" presStyleLbl="node1" presStyleIdx="2" presStyleCnt="5"/>
      <dgm:spPr/>
    </dgm:pt>
    <dgm:pt modelId="{C98BFFCD-7997-4B5C-982F-53D109CF6D43}" type="pres">
      <dgm:prSet presAssocID="{68DDB686-25B3-40B5-B296-1B9DC189257A}" presName="circle4" presStyleLbl="node1" presStyleIdx="3" presStyleCnt="5"/>
      <dgm:spPr/>
    </dgm:pt>
    <dgm:pt modelId="{DA032BC2-B850-4B5C-8996-599D249B2FBB}" type="pres">
      <dgm:prSet presAssocID="{68DDB686-25B3-40B5-B296-1B9DC189257A}" presName="rect4" presStyleLbl="alignAcc1" presStyleIdx="3" presStyleCnt="5"/>
      <dgm:spPr/>
      <dgm:t>
        <a:bodyPr/>
        <a:lstStyle/>
        <a:p>
          <a:endParaRPr lang="en-US"/>
        </a:p>
      </dgm:t>
    </dgm:pt>
    <dgm:pt modelId="{19171993-9095-490D-8763-85881D7DCB93}" type="pres">
      <dgm:prSet presAssocID="{7606386C-CC52-450B-8FC8-8B3849F0470B}" presName="vertSpace5" presStyleLbl="node1" presStyleIdx="3" presStyleCnt="5"/>
      <dgm:spPr/>
    </dgm:pt>
    <dgm:pt modelId="{DD8A21AA-7C6B-4475-B484-CCF7F2AA1ADA}" type="pres">
      <dgm:prSet presAssocID="{7606386C-CC52-450B-8FC8-8B3849F0470B}" presName="circle5" presStyleLbl="node1" presStyleIdx="4" presStyleCnt="5"/>
      <dgm:spPr/>
    </dgm:pt>
    <dgm:pt modelId="{773E47AA-F158-4C24-B71E-D3A74B27D4AC}" type="pres">
      <dgm:prSet presAssocID="{7606386C-CC52-450B-8FC8-8B3849F0470B}" presName="rect5" presStyleLbl="alignAcc1" presStyleIdx="4" presStyleCnt="5"/>
      <dgm:spPr/>
      <dgm:t>
        <a:bodyPr/>
        <a:lstStyle/>
        <a:p>
          <a:endParaRPr lang="en-US"/>
        </a:p>
      </dgm:t>
    </dgm:pt>
    <dgm:pt modelId="{82E5758C-CE45-475F-BBDA-7DF36A5D4896}" type="pres">
      <dgm:prSet presAssocID="{151605F3-C0F2-4864-AE9F-9C2827AEE44D}" presName="rect1ParTxNoCh" presStyleLbl="alignAcc1" presStyleIdx="4" presStyleCnt="5">
        <dgm:presLayoutVars>
          <dgm:chMax val="1"/>
          <dgm:bulletEnabled val="1"/>
        </dgm:presLayoutVars>
      </dgm:prSet>
      <dgm:spPr/>
      <dgm:t>
        <a:bodyPr/>
        <a:lstStyle/>
        <a:p>
          <a:endParaRPr lang="en-US"/>
        </a:p>
      </dgm:t>
    </dgm:pt>
    <dgm:pt modelId="{9A0F291D-0372-487B-B4D8-AD159E775E3D}" type="pres">
      <dgm:prSet presAssocID="{836D536A-D36D-469F-9E31-87815FBFE8A8}" presName="rect2ParTxNoCh" presStyleLbl="alignAcc1" presStyleIdx="4" presStyleCnt="5">
        <dgm:presLayoutVars>
          <dgm:chMax val="1"/>
          <dgm:bulletEnabled val="1"/>
        </dgm:presLayoutVars>
      </dgm:prSet>
      <dgm:spPr/>
      <dgm:t>
        <a:bodyPr/>
        <a:lstStyle/>
        <a:p>
          <a:endParaRPr lang="en-US"/>
        </a:p>
      </dgm:t>
    </dgm:pt>
    <dgm:pt modelId="{CCA49283-2B57-4E3E-AD00-AF2929DF008F}" type="pres">
      <dgm:prSet presAssocID="{FB302163-7AB8-4D20-BDE1-C311B4E30D2F}" presName="rect3ParTxNoCh" presStyleLbl="alignAcc1" presStyleIdx="4" presStyleCnt="5">
        <dgm:presLayoutVars>
          <dgm:chMax val="1"/>
          <dgm:bulletEnabled val="1"/>
        </dgm:presLayoutVars>
      </dgm:prSet>
      <dgm:spPr/>
      <dgm:t>
        <a:bodyPr/>
        <a:lstStyle/>
        <a:p>
          <a:endParaRPr lang="en-US"/>
        </a:p>
      </dgm:t>
    </dgm:pt>
    <dgm:pt modelId="{EC59A677-037A-47F2-8336-9AB86902CD61}" type="pres">
      <dgm:prSet presAssocID="{68DDB686-25B3-40B5-B296-1B9DC189257A}" presName="rect4ParTxNoCh" presStyleLbl="alignAcc1" presStyleIdx="4" presStyleCnt="5">
        <dgm:presLayoutVars>
          <dgm:chMax val="1"/>
          <dgm:bulletEnabled val="1"/>
        </dgm:presLayoutVars>
      </dgm:prSet>
      <dgm:spPr/>
      <dgm:t>
        <a:bodyPr/>
        <a:lstStyle/>
        <a:p>
          <a:endParaRPr lang="en-US"/>
        </a:p>
      </dgm:t>
    </dgm:pt>
    <dgm:pt modelId="{9FC53D2B-1E4E-4E7D-8069-F7964505B83E}" type="pres">
      <dgm:prSet presAssocID="{7606386C-CC52-450B-8FC8-8B3849F0470B}" presName="rect5ParTxNoCh" presStyleLbl="alignAcc1" presStyleIdx="4" presStyleCnt="5">
        <dgm:presLayoutVars>
          <dgm:chMax val="1"/>
          <dgm:bulletEnabled val="1"/>
        </dgm:presLayoutVars>
      </dgm:prSet>
      <dgm:spPr/>
      <dgm:t>
        <a:bodyPr/>
        <a:lstStyle/>
        <a:p>
          <a:endParaRPr lang="en-US"/>
        </a:p>
      </dgm:t>
    </dgm:pt>
  </dgm:ptLst>
  <dgm:cxnLst>
    <dgm:cxn modelId="{4109DCC3-83DE-4511-98A3-ADF91DBA4872}" type="presOf" srcId="{FB302163-7AB8-4D20-BDE1-C311B4E30D2F}" destId="{D31CEFB4-39A7-4727-9DFD-3EA6F4BDF7F8}" srcOrd="0" destOrd="0" presId="urn:microsoft.com/office/officeart/2005/8/layout/target3"/>
    <dgm:cxn modelId="{2816F7BE-8565-4B39-9052-AB34C651CEEE}" type="presOf" srcId="{7606386C-CC52-450B-8FC8-8B3849F0470B}" destId="{9FC53D2B-1E4E-4E7D-8069-F7964505B83E}" srcOrd="1" destOrd="0" presId="urn:microsoft.com/office/officeart/2005/8/layout/target3"/>
    <dgm:cxn modelId="{4D811346-2AB6-4F0A-B1A8-13B2205BAF38}" srcId="{A4CE0E8E-2B6F-47CB-A800-FBEBB47C8BB7}" destId="{836D536A-D36D-469F-9E31-87815FBFE8A8}" srcOrd="1" destOrd="0" parTransId="{3F15B450-61F5-4091-995E-40298EA95488}" sibTransId="{60E4707A-A391-47D5-93DE-C040E6E0434F}"/>
    <dgm:cxn modelId="{24B77586-B430-4478-92C5-45ED89F3FCB6}" type="presOf" srcId="{7606386C-CC52-450B-8FC8-8B3849F0470B}" destId="{773E47AA-F158-4C24-B71E-D3A74B27D4AC}" srcOrd="0" destOrd="0" presId="urn:microsoft.com/office/officeart/2005/8/layout/target3"/>
    <dgm:cxn modelId="{ABAA1BA7-B240-4EE0-BF0A-89D40B20F382}" type="presOf" srcId="{A4CE0E8E-2B6F-47CB-A800-FBEBB47C8BB7}" destId="{43765F2C-834D-4002-A26C-54F68680D3A3}" srcOrd="0" destOrd="0" presId="urn:microsoft.com/office/officeart/2005/8/layout/target3"/>
    <dgm:cxn modelId="{9CA42FB6-283A-4082-BF42-2BC66B8E997E}" type="presOf" srcId="{151605F3-C0F2-4864-AE9F-9C2827AEE44D}" destId="{82E5758C-CE45-475F-BBDA-7DF36A5D4896}" srcOrd="1" destOrd="0" presId="urn:microsoft.com/office/officeart/2005/8/layout/target3"/>
    <dgm:cxn modelId="{CF1CFAAC-9A65-4D7E-802B-735BBDC86A00}" type="presOf" srcId="{836D536A-D36D-469F-9E31-87815FBFE8A8}" destId="{9A0F291D-0372-487B-B4D8-AD159E775E3D}" srcOrd="1" destOrd="0" presId="urn:microsoft.com/office/officeart/2005/8/layout/target3"/>
    <dgm:cxn modelId="{417D3515-4B5C-4210-94A8-DFAEAFB441C5}" srcId="{A4CE0E8E-2B6F-47CB-A800-FBEBB47C8BB7}" destId="{7606386C-CC52-450B-8FC8-8B3849F0470B}" srcOrd="4" destOrd="0" parTransId="{A69064B4-5C19-4066-AC95-89A321DDA161}" sibTransId="{30252CD8-70B6-4043-B383-1E136F45FB4B}"/>
    <dgm:cxn modelId="{C988C136-15A1-442E-8352-12669D5D78A6}" type="presOf" srcId="{68DDB686-25B3-40B5-B296-1B9DC189257A}" destId="{DA032BC2-B850-4B5C-8996-599D249B2FBB}" srcOrd="0" destOrd="0" presId="urn:microsoft.com/office/officeart/2005/8/layout/target3"/>
    <dgm:cxn modelId="{E8A546DF-35D7-4AFA-BB87-49745F860075}" srcId="{A4CE0E8E-2B6F-47CB-A800-FBEBB47C8BB7}" destId="{151605F3-C0F2-4864-AE9F-9C2827AEE44D}" srcOrd="0" destOrd="0" parTransId="{D141F0CA-6AF2-4F51-81FB-8AD1905744D8}" sibTransId="{276BE8BF-10BF-4373-BADA-A2068243688C}"/>
    <dgm:cxn modelId="{7E4AD30C-0068-46B2-8ECC-D3D613C276C4}" type="presOf" srcId="{68DDB686-25B3-40B5-B296-1B9DC189257A}" destId="{EC59A677-037A-47F2-8336-9AB86902CD61}" srcOrd="1" destOrd="0" presId="urn:microsoft.com/office/officeart/2005/8/layout/target3"/>
    <dgm:cxn modelId="{C6BBEB33-DA88-4AA1-86BD-3B914C439DC6}" type="presOf" srcId="{836D536A-D36D-469F-9E31-87815FBFE8A8}" destId="{ED667932-5115-4BB9-92FE-0069BCF06639}" srcOrd="0" destOrd="0" presId="urn:microsoft.com/office/officeart/2005/8/layout/target3"/>
    <dgm:cxn modelId="{2AE97D14-BFE3-4B5B-8CB4-89B15DFBD857}" srcId="{A4CE0E8E-2B6F-47CB-A800-FBEBB47C8BB7}" destId="{FB302163-7AB8-4D20-BDE1-C311B4E30D2F}" srcOrd="2" destOrd="0" parTransId="{ECF5EDC8-6301-4F21-BC45-91A2C9880357}" sibTransId="{46B8C2E5-DF68-46BF-9135-F4F6970C38D1}"/>
    <dgm:cxn modelId="{165DFF13-FB8E-4821-8C45-DDCFEB5DF466}" type="presOf" srcId="{FB302163-7AB8-4D20-BDE1-C311B4E30D2F}" destId="{CCA49283-2B57-4E3E-AD00-AF2929DF008F}" srcOrd="1" destOrd="0" presId="urn:microsoft.com/office/officeart/2005/8/layout/target3"/>
    <dgm:cxn modelId="{057978D0-5116-4370-98BA-EB1B10C18E6E}" type="presOf" srcId="{151605F3-C0F2-4864-AE9F-9C2827AEE44D}" destId="{E3657DB2-8732-4B24-A8D2-3935632EFF3B}" srcOrd="0" destOrd="0" presId="urn:microsoft.com/office/officeart/2005/8/layout/target3"/>
    <dgm:cxn modelId="{5266C265-BB2E-426A-9FC2-65F62ED3AB4F}" srcId="{A4CE0E8E-2B6F-47CB-A800-FBEBB47C8BB7}" destId="{68DDB686-25B3-40B5-B296-1B9DC189257A}" srcOrd="3" destOrd="0" parTransId="{DBFED6F9-5922-4A04-8F44-8EAD98261B46}" sibTransId="{ED72A767-6699-48D2-8DB7-E47F74B35347}"/>
    <dgm:cxn modelId="{DB4A0833-22A4-4C02-B056-93E7684A35D3}" type="presParOf" srcId="{43765F2C-834D-4002-A26C-54F68680D3A3}" destId="{17BD70CD-0826-426C-8A96-9F5A2B89064A}" srcOrd="0" destOrd="0" presId="urn:microsoft.com/office/officeart/2005/8/layout/target3"/>
    <dgm:cxn modelId="{1F0846D0-2DB3-4F0C-8E90-48CD0413B2B4}" type="presParOf" srcId="{43765F2C-834D-4002-A26C-54F68680D3A3}" destId="{70ED0FAA-D77C-4B1C-B8AF-043538B50684}" srcOrd="1" destOrd="0" presId="urn:microsoft.com/office/officeart/2005/8/layout/target3"/>
    <dgm:cxn modelId="{93C86805-7E2B-49C1-8EAF-641E7F6634A5}" type="presParOf" srcId="{43765F2C-834D-4002-A26C-54F68680D3A3}" destId="{E3657DB2-8732-4B24-A8D2-3935632EFF3B}" srcOrd="2" destOrd="0" presId="urn:microsoft.com/office/officeart/2005/8/layout/target3"/>
    <dgm:cxn modelId="{8DD09DF4-A9FA-429B-8BCA-F6A4FA40EF3D}" type="presParOf" srcId="{43765F2C-834D-4002-A26C-54F68680D3A3}" destId="{FC8DAD33-4061-486F-9155-AFE1B801E265}" srcOrd="3" destOrd="0" presId="urn:microsoft.com/office/officeart/2005/8/layout/target3"/>
    <dgm:cxn modelId="{F78E71A5-4C7B-49E5-B1B3-6A80058646FD}" type="presParOf" srcId="{43765F2C-834D-4002-A26C-54F68680D3A3}" destId="{BB8CFF12-1634-4B49-8E25-B808B7529568}" srcOrd="4" destOrd="0" presId="urn:microsoft.com/office/officeart/2005/8/layout/target3"/>
    <dgm:cxn modelId="{D631A3D2-D2F1-4B03-87CF-9D4162D5C8F0}" type="presParOf" srcId="{43765F2C-834D-4002-A26C-54F68680D3A3}" destId="{ED667932-5115-4BB9-92FE-0069BCF06639}" srcOrd="5" destOrd="0" presId="urn:microsoft.com/office/officeart/2005/8/layout/target3"/>
    <dgm:cxn modelId="{487095B8-4E94-4258-8D4D-FAD90BC953EC}" type="presParOf" srcId="{43765F2C-834D-4002-A26C-54F68680D3A3}" destId="{03988D92-9867-4975-A05B-9041D22F6E6F}" srcOrd="6" destOrd="0" presId="urn:microsoft.com/office/officeart/2005/8/layout/target3"/>
    <dgm:cxn modelId="{0B9F9C09-C691-4EA6-A22C-C60A39197E03}" type="presParOf" srcId="{43765F2C-834D-4002-A26C-54F68680D3A3}" destId="{E0E541BD-46C8-4FC1-883C-A4B9B2AFDBDD}" srcOrd="7" destOrd="0" presId="urn:microsoft.com/office/officeart/2005/8/layout/target3"/>
    <dgm:cxn modelId="{ED42C300-A67E-4538-B3CA-4C75077F4B6E}" type="presParOf" srcId="{43765F2C-834D-4002-A26C-54F68680D3A3}" destId="{D31CEFB4-39A7-4727-9DFD-3EA6F4BDF7F8}" srcOrd="8" destOrd="0" presId="urn:microsoft.com/office/officeart/2005/8/layout/target3"/>
    <dgm:cxn modelId="{F94E05B7-3DF4-4F42-AF82-4CACF59FCB47}" type="presParOf" srcId="{43765F2C-834D-4002-A26C-54F68680D3A3}" destId="{D6F5F17B-BBEE-42C9-925F-327B8219A754}" srcOrd="9" destOrd="0" presId="urn:microsoft.com/office/officeart/2005/8/layout/target3"/>
    <dgm:cxn modelId="{4821EA3C-E592-46D7-9032-7B8A6FC0A06D}" type="presParOf" srcId="{43765F2C-834D-4002-A26C-54F68680D3A3}" destId="{C98BFFCD-7997-4B5C-982F-53D109CF6D43}" srcOrd="10" destOrd="0" presId="urn:microsoft.com/office/officeart/2005/8/layout/target3"/>
    <dgm:cxn modelId="{C74A4D5C-B91C-442C-9475-19712DEE8F7E}" type="presParOf" srcId="{43765F2C-834D-4002-A26C-54F68680D3A3}" destId="{DA032BC2-B850-4B5C-8996-599D249B2FBB}" srcOrd="11" destOrd="0" presId="urn:microsoft.com/office/officeart/2005/8/layout/target3"/>
    <dgm:cxn modelId="{BDA25670-3FC4-4E7A-B8AC-0CE07DA95940}" type="presParOf" srcId="{43765F2C-834D-4002-A26C-54F68680D3A3}" destId="{19171993-9095-490D-8763-85881D7DCB93}" srcOrd="12" destOrd="0" presId="urn:microsoft.com/office/officeart/2005/8/layout/target3"/>
    <dgm:cxn modelId="{225BE3FB-E02F-4407-83F7-F14B616344FC}" type="presParOf" srcId="{43765F2C-834D-4002-A26C-54F68680D3A3}" destId="{DD8A21AA-7C6B-4475-B484-CCF7F2AA1ADA}" srcOrd="13" destOrd="0" presId="urn:microsoft.com/office/officeart/2005/8/layout/target3"/>
    <dgm:cxn modelId="{877D69DE-919D-4F38-ACF0-1BD3ACC18066}" type="presParOf" srcId="{43765F2C-834D-4002-A26C-54F68680D3A3}" destId="{773E47AA-F158-4C24-B71E-D3A74B27D4AC}" srcOrd="14" destOrd="0" presId="urn:microsoft.com/office/officeart/2005/8/layout/target3"/>
    <dgm:cxn modelId="{F6203E5F-F8AD-4F50-91FE-714F249E5213}" type="presParOf" srcId="{43765F2C-834D-4002-A26C-54F68680D3A3}" destId="{82E5758C-CE45-475F-BBDA-7DF36A5D4896}" srcOrd="15" destOrd="0" presId="urn:microsoft.com/office/officeart/2005/8/layout/target3"/>
    <dgm:cxn modelId="{3053FBD1-057D-43AF-AD4D-E1B55C81B92B}" type="presParOf" srcId="{43765F2C-834D-4002-A26C-54F68680D3A3}" destId="{9A0F291D-0372-487B-B4D8-AD159E775E3D}" srcOrd="16" destOrd="0" presId="urn:microsoft.com/office/officeart/2005/8/layout/target3"/>
    <dgm:cxn modelId="{BC6899DE-70AB-438A-AD87-89080237F4CB}" type="presParOf" srcId="{43765F2C-834D-4002-A26C-54F68680D3A3}" destId="{CCA49283-2B57-4E3E-AD00-AF2929DF008F}" srcOrd="17" destOrd="0" presId="urn:microsoft.com/office/officeart/2005/8/layout/target3"/>
    <dgm:cxn modelId="{6B067642-DDAE-4CBB-ACF4-4BA381578547}" type="presParOf" srcId="{43765F2C-834D-4002-A26C-54F68680D3A3}" destId="{EC59A677-037A-47F2-8336-9AB86902CD61}" srcOrd="18" destOrd="0" presId="urn:microsoft.com/office/officeart/2005/8/layout/target3"/>
    <dgm:cxn modelId="{70782DF2-3EA9-43D6-AEC3-CA57B80C7D1B}" type="presParOf" srcId="{43765F2C-834D-4002-A26C-54F68680D3A3}" destId="{9FC53D2B-1E4E-4E7D-8069-F7964505B83E}"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CE0E8E-2B6F-47CB-A800-FBEBB47C8BB7}"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151605F3-C0F2-4864-AE9F-9C2827AEE44D}">
      <dgm:prSet phldrT="[Text]" custT="1"/>
      <dgm:spPr/>
      <dgm:t>
        <a:bodyPr/>
        <a:lstStyle/>
        <a:p>
          <a:pPr algn="l"/>
          <a:r>
            <a:rPr lang="en-US" sz="2400" dirty="0" smtClean="0">
              <a:solidFill>
                <a:schemeClr val="bg1">
                  <a:lumMod val="50000"/>
                </a:schemeClr>
              </a:solidFill>
            </a:rPr>
            <a:t>Policy</a:t>
          </a:r>
          <a:endParaRPr lang="en-US" sz="2400" dirty="0">
            <a:solidFill>
              <a:schemeClr val="bg1">
                <a:lumMod val="50000"/>
              </a:schemeClr>
            </a:solidFill>
          </a:endParaRPr>
        </a:p>
      </dgm:t>
    </dgm:pt>
    <dgm:pt modelId="{D141F0CA-6AF2-4F51-81FB-8AD1905744D8}" type="parTrans" cxnId="{E8A546DF-35D7-4AFA-BB87-49745F860075}">
      <dgm:prSet/>
      <dgm:spPr/>
      <dgm:t>
        <a:bodyPr/>
        <a:lstStyle/>
        <a:p>
          <a:endParaRPr lang="en-US" sz="2400"/>
        </a:p>
      </dgm:t>
    </dgm:pt>
    <dgm:pt modelId="{276BE8BF-10BF-4373-BADA-A2068243688C}" type="sibTrans" cxnId="{E8A546DF-35D7-4AFA-BB87-49745F860075}">
      <dgm:prSet/>
      <dgm:spPr/>
      <dgm:t>
        <a:bodyPr/>
        <a:lstStyle/>
        <a:p>
          <a:endParaRPr lang="en-US" sz="2400"/>
        </a:p>
      </dgm:t>
    </dgm:pt>
    <dgm:pt modelId="{836D536A-D36D-469F-9E31-87815FBFE8A8}">
      <dgm:prSet phldrT="[Text]" custT="1"/>
      <dgm:spPr/>
      <dgm:t>
        <a:bodyPr/>
        <a:lstStyle/>
        <a:p>
          <a:pPr algn="l"/>
          <a:r>
            <a:rPr lang="en-US" sz="2400" dirty="0" smtClean="0">
              <a:solidFill>
                <a:schemeClr val="bg1">
                  <a:lumMod val="50000"/>
                </a:schemeClr>
              </a:solidFill>
            </a:rPr>
            <a:t>Community</a:t>
          </a:r>
          <a:endParaRPr lang="en-US" sz="2400" dirty="0">
            <a:solidFill>
              <a:schemeClr val="bg1">
                <a:lumMod val="50000"/>
              </a:schemeClr>
            </a:solidFill>
          </a:endParaRPr>
        </a:p>
      </dgm:t>
    </dgm:pt>
    <dgm:pt modelId="{3F15B450-61F5-4091-995E-40298EA95488}" type="parTrans" cxnId="{4D811346-2AB6-4F0A-B1A8-13B2205BAF38}">
      <dgm:prSet/>
      <dgm:spPr/>
      <dgm:t>
        <a:bodyPr/>
        <a:lstStyle/>
        <a:p>
          <a:endParaRPr lang="en-US" sz="2400"/>
        </a:p>
      </dgm:t>
    </dgm:pt>
    <dgm:pt modelId="{60E4707A-A391-47D5-93DE-C040E6E0434F}" type="sibTrans" cxnId="{4D811346-2AB6-4F0A-B1A8-13B2205BAF38}">
      <dgm:prSet/>
      <dgm:spPr/>
      <dgm:t>
        <a:bodyPr/>
        <a:lstStyle/>
        <a:p>
          <a:endParaRPr lang="en-US" sz="2400"/>
        </a:p>
      </dgm:t>
    </dgm:pt>
    <dgm:pt modelId="{68DDB686-25B3-40B5-B296-1B9DC189257A}">
      <dgm:prSet phldrT="[Text]" custT="1"/>
      <dgm:spPr/>
      <dgm:t>
        <a:bodyPr/>
        <a:lstStyle/>
        <a:p>
          <a:pPr algn="l"/>
          <a:r>
            <a:rPr lang="en-US" sz="2400" dirty="0" smtClean="0">
              <a:solidFill>
                <a:schemeClr val="bg1">
                  <a:lumMod val="50000"/>
                </a:schemeClr>
              </a:solidFill>
            </a:rPr>
            <a:t>Interpersonal</a:t>
          </a:r>
          <a:endParaRPr lang="en-US" sz="2400" dirty="0">
            <a:solidFill>
              <a:schemeClr val="bg1">
                <a:lumMod val="50000"/>
              </a:schemeClr>
            </a:solidFill>
          </a:endParaRPr>
        </a:p>
      </dgm:t>
    </dgm:pt>
    <dgm:pt modelId="{DBFED6F9-5922-4A04-8F44-8EAD98261B46}" type="parTrans" cxnId="{5266C265-BB2E-426A-9FC2-65F62ED3AB4F}">
      <dgm:prSet/>
      <dgm:spPr/>
      <dgm:t>
        <a:bodyPr/>
        <a:lstStyle/>
        <a:p>
          <a:endParaRPr lang="en-US" sz="2400"/>
        </a:p>
      </dgm:t>
    </dgm:pt>
    <dgm:pt modelId="{ED72A767-6699-48D2-8DB7-E47F74B35347}" type="sibTrans" cxnId="{5266C265-BB2E-426A-9FC2-65F62ED3AB4F}">
      <dgm:prSet/>
      <dgm:spPr/>
      <dgm:t>
        <a:bodyPr/>
        <a:lstStyle/>
        <a:p>
          <a:endParaRPr lang="en-US" sz="2400"/>
        </a:p>
      </dgm:t>
    </dgm:pt>
    <dgm:pt modelId="{7606386C-CC52-450B-8FC8-8B3849F0470B}">
      <dgm:prSet phldrT="[Text]" custT="1"/>
      <dgm:spPr/>
      <dgm:t>
        <a:bodyPr/>
        <a:lstStyle/>
        <a:p>
          <a:pPr algn="l"/>
          <a:r>
            <a:rPr lang="en-US" sz="2400" dirty="0" smtClean="0">
              <a:solidFill>
                <a:schemeClr val="bg1">
                  <a:lumMod val="50000"/>
                </a:schemeClr>
              </a:solidFill>
            </a:rPr>
            <a:t>Intrapersonal</a:t>
          </a:r>
          <a:endParaRPr lang="en-US" sz="2400" dirty="0">
            <a:solidFill>
              <a:schemeClr val="bg1">
                <a:lumMod val="50000"/>
              </a:schemeClr>
            </a:solidFill>
          </a:endParaRPr>
        </a:p>
      </dgm:t>
    </dgm:pt>
    <dgm:pt modelId="{A69064B4-5C19-4066-AC95-89A321DDA161}" type="parTrans" cxnId="{417D3515-4B5C-4210-94A8-DFAEAFB441C5}">
      <dgm:prSet/>
      <dgm:spPr/>
      <dgm:t>
        <a:bodyPr/>
        <a:lstStyle/>
        <a:p>
          <a:endParaRPr lang="en-US" sz="2400"/>
        </a:p>
      </dgm:t>
    </dgm:pt>
    <dgm:pt modelId="{30252CD8-70B6-4043-B383-1E136F45FB4B}" type="sibTrans" cxnId="{417D3515-4B5C-4210-94A8-DFAEAFB441C5}">
      <dgm:prSet/>
      <dgm:spPr/>
      <dgm:t>
        <a:bodyPr/>
        <a:lstStyle/>
        <a:p>
          <a:endParaRPr lang="en-US" sz="2400"/>
        </a:p>
      </dgm:t>
    </dgm:pt>
    <dgm:pt modelId="{FB302163-7AB8-4D20-BDE1-C311B4E30D2F}">
      <dgm:prSet phldrT="[Text]" custT="1"/>
      <dgm:spPr/>
      <dgm:t>
        <a:bodyPr/>
        <a:lstStyle/>
        <a:p>
          <a:pPr algn="l"/>
          <a:r>
            <a:rPr lang="en-US" sz="2400" dirty="0" smtClean="0">
              <a:solidFill>
                <a:schemeClr val="bg1">
                  <a:lumMod val="50000"/>
                </a:schemeClr>
              </a:solidFill>
            </a:rPr>
            <a:t>Institutional</a:t>
          </a:r>
          <a:endParaRPr lang="en-US" sz="2400" dirty="0">
            <a:solidFill>
              <a:schemeClr val="bg1">
                <a:lumMod val="50000"/>
              </a:schemeClr>
            </a:solidFill>
          </a:endParaRPr>
        </a:p>
      </dgm:t>
    </dgm:pt>
    <dgm:pt modelId="{ECF5EDC8-6301-4F21-BC45-91A2C9880357}" type="parTrans" cxnId="{2AE97D14-BFE3-4B5B-8CB4-89B15DFBD857}">
      <dgm:prSet/>
      <dgm:spPr/>
      <dgm:t>
        <a:bodyPr/>
        <a:lstStyle/>
        <a:p>
          <a:endParaRPr lang="en-US" sz="2400"/>
        </a:p>
      </dgm:t>
    </dgm:pt>
    <dgm:pt modelId="{46B8C2E5-DF68-46BF-9135-F4F6970C38D1}" type="sibTrans" cxnId="{2AE97D14-BFE3-4B5B-8CB4-89B15DFBD857}">
      <dgm:prSet/>
      <dgm:spPr/>
      <dgm:t>
        <a:bodyPr/>
        <a:lstStyle/>
        <a:p>
          <a:endParaRPr lang="en-US" sz="2400"/>
        </a:p>
      </dgm:t>
    </dgm:pt>
    <dgm:pt modelId="{9AD5F64D-1B24-49AC-A8E5-A79CBB89D3F4}">
      <dgm:prSet phldrT="[Text]" custT="1"/>
      <dgm:spPr/>
      <dgm:t>
        <a:bodyPr/>
        <a:lstStyle/>
        <a:p>
          <a:r>
            <a:rPr lang="en-US" sz="1600" dirty="0" smtClean="0">
              <a:solidFill>
                <a:schemeClr val="bg1">
                  <a:lumMod val="50000"/>
                </a:schemeClr>
              </a:solidFill>
            </a:rPr>
            <a:t>Non discrimination policies (employment, schools, public accommodations, etc.)</a:t>
          </a:r>
          <a:endParaRPr lang="en-US" sz="1600" dirty="0">
            <a:solidFill>
              <a:schemeClr val="bg1">
                <a:lumMod val="50000"/>
              </a:schemeClr>
            </a:solidFill>
          </a:endParaRPr>
        </a:p>
      </dgm:t>
    </dgm:pt>
    <dgm:pt modelId="{DB6C2510-01E1-4509-93DF-5452BC473B92}" type="parTrans" cxnId="{F65D7518-3280-448C-8113-49035F9E8B7D}">
      <dgm:prSet/>
      <dgm:spPr/>
      <dgm:t>
        <a:bodyPr/>
        <a:lstStyle/>
        <a:p>
          <a:endParaRPr lang="en-US" sz="2400"/>
        </a:p>
      </dgm:t>
    </dgm:pt>
    <dgm:pt modelId="{1527379B-220E-4218-95E7-5B3B4B288FE7}" type="sibTrans" cxnId="{F65D7518-3280-448C-8113-49035F9E8B7D}">
      <dgm:prSet/>
      <dgm:spPr/>
      <dgm:t>
        <a:bodyPr/>
        <a:lstStyle/>
        <a:p>
          <a:endParaRPr lang="en-US" sz="2400"/>
        </a:p>
      </dgm:t>
    </dgm:pt>
    <dgm:pt modelId="{86498704-F73B-4750-A16C-EFB3849B234B}">
      <dgm:prSet phldrT="[Text]" custT="1"/>
      <dgm:spPr/>
      <dgm:t>
        <a:bodyPr/>
        <a:lstStyle/>
        <a:p>
          <a:r>
            <a:rPr lang="en-US" sz="1600" dirty="0" smtClean="0">
              <a:solidFill>
                <a:schemeClr val="bg1">
                  <a:lumMod val="50000"/>
                </a:schemeClr>
              </a:solidFill>
            </a:rPr>
            <a:t>Community involvement</a:t>
          </a:r>
          <a:endParaRPr lang="en-US" sz="1600" dirty="0">
            <a:solidFill>
              <a:schemeClr val="bg1">
                <a:lumMod val="50000"/>
              </a:schemeClr>
            </a:solidFill>
          </a:endParaRPr>
        </a:p>
      </dgm:t>
    </dgm:pt>
    <dgm:pt modelId="{61F5D498-7FD9-4652-A2F0-031A86677F0B}" type="parTrans" cxnId="{55225694-3C14-4687-8B9E-CAB010DB75AD}">
      <dgm:prSet/>
      <dgm:spPr/>
      <dgm:t>
        <a:bodyPr/>
        <a:lstStyle/>
        <a:p>
          <a:endParaRPr lang="en-US" sz="2400"/>
        </a:p>
      </dgm:t>
    </dgm:pt>
    <dgm:pt modelId="{976A4C3F-5AFD-4FA4-9FEC-47861DD1D46F}" type="sibTrans" cxnId="{55225694-3C14-4687-8B9E-CAB010DB75AD}">
      <dgm:prSet/>
      <dgm:spPr/>
      <dgm:t>
        <a:bodyPr/>
        <a:lstStyle/>
        <a:p>
          <a:endParaRPr lang="en-US" sz="2400"/>
        </a:p>
      </dgm:t>
    </dgm:pt>
    <dgm:pt modelId="{FAAA8B67-D598-4263-B507-D566F3F4313E}">
      <dgm:prSet phldrT="[Text]" custT="1"/>
      <dgm:spPr/>
      <dgm:t>
        <a:bodyPr/>
        <a:lstStyle/>
        <a:p>
          <a:r>
            <a:rPr lang="en-US" sz="1600" dirty="0" smtClean="0">
              <a:solidFill>
                <a:schemeClr val="bg1">
                  <a:lumMod val="50000"/>
                </a:schemeClr>
              </a:solidFill>
            </a:rPr>
            <a:t>Competent health care providers</a:t>
          </a:r>
          <a:endParaRPr lang="en-US" sz="1600" dirty="0">
            <a:solidFill>
              <a:schemeClr val="bg1">
                <a:lumMod val="50000"/>
              </a:schemeClr>
            </a:solidFill>
          </a:endParaRPr>
        </a:p>
      </dgm:t>
    </dgm:pt>
    <dgm:pt modelId="{8ECE9E9B-225B-48FE-807B-95B57B21EEE7}" type="parTrans" cxnId="{938A110B-4F4A-481E-8707-3D4BC65F16FC}">
      <dgm:prSet/>
      <dgm:spPr/>
      <dgm:t>
        <a:bodyPr/>
        <a:lstStyle/>
        <a:p>
          <a:endParaRPr lang="en-US" sz="2400"/>
        </a:p>
      </dgm:t>
    </dgm:pt>
    <dgm:pt modelId="{648DF0F4-7E0C-4AE7-A48A-316243A200A5}" type="sibTrans" cxnId="{938A110B-4F4A-481E-8707-3D4BC65F16FC}">
      <dgm:prSet/>
      <dgm:spPr/>
      <dgm:t>
        <a:bodyPr/>
        <a:lstStyle/>
        <a:p>
          <a:endParaRPr lang="en-US" sz="2400"/>
        </a:p>
      </dgm:t>
    </dgm:pt>
    <dgm:pt modelId="{06B78D92-6131-4415-860F-A8C3003A153D}">
      <dgm:prSet phldrT="[Text]" custT="1"/>
      <dgm:spPr/>
      <dgm:t>
        <a:bodyPr/>
        <a:lstStyle/>
        <a:p>
          <a:r>
            <a:rPr lang="en-US" sz="1600" dirty="0" smtClean="0">
              <a:solidFill>
                <a:schemeClr val="bg1">
                  <a:lumMod val="50000"/>
                </a:schemeClr>
              </a:solidFill>
            </a:rPr>
            <a:t>Social support</a:t>
          </a:r>
          <a:endParaRPr lang="en-US" sz="1600" dirty="0">
            <a:solidFill>
              <a:schemeClr val="bg1">
                <a:lumMod val="50000"/>
              </a:schemeClr>
            </a:solidFill>
          </a:endParaRPr>
        </a:p>
      </dgm:t>
    </dgm:pt>
    <dgm:pt modelId="{AD19B6F6-C0D1-40E6-8A3C-3AB86FF35885}" type="parTrans" cxnId="{E3194ADD-F5FC-4185-97BA-67D5B609E0F9}">
      <dgm:prSet/>
      <dgm:spPr/>
      <dgm:t>
        <a:bodyPr/>
        <a:lstStyle/>
        <a:p>
          <a:endParaRPr lang="en-US" sz="2400"/>
        </a:p>
      </dgm:t>
    </dgm:pt>
    <dgm:pt modelId="{21872CC5-D8A7-474F-BF8D-CE2974CC46FE}" type="sibTrans" cxnId="{E3194ADD-F5FC-4185-97BA-67D5B609E0F9}">
      <dgm:prSet/>
      <dgm:spPr/>
      <dgm:t>
        <a:bodyPr/>
        <a:lstStyle/>
        <a:p>
          <a:endParaRPr lang="en-US" sz="2400"/>
        </a:p>
      </dgm:t>
    </dgm:pt>
    <dgm:pt modelId="{2CFE36A1-E895-430B-B37F-083F97F8FE49}">
      <dgm:prSet phldrT="[Text]" custT="1"/>
      <dgm:spPr/>
      <dgm:t>
        <a:bodyPr/>
        <a:lstStyle/>
        <a:p>
          <a:r>
            <a:rPr lang="en-US" sz="1600" dirty="0" smtClean="0">
              <a:solidFill>
                <a:schemeClr val="bg1">
                  <a:lumMod val="50000"/>
                </a:schemeClr>
              </a:solidFill>
            </a:rPr>
            <a:t>Family acceptance</a:t>
          </a:r>
          <a:endParaRPr lang="en-US" sz="1600" dirty="0">
            <a:solidFill>
              <a:schemeClr val="bg1">
                <a:lumMod val="50000"/>
              </a:schemeClr>
            </a:solidFill>
          </a:endParaRPr>
        </a:p>
      </dgm:t>
    </dgm:pt>
    <dgm:pt modelId="{2B28728E-9EFE-4EAB-AFB2-C25C63043868}" type="parTrans" cxnId="{CC5A6486-3A02-4827-A663-9E8F00E142F9}">
      <dgm:prSet/>
      <dgm:spPr/>
      <dgm:t>
        <a:bodyPr/>
        <a:lstStyle/>
        <a:p>
          <a:endParaRPr lang="en-US" sz="2400"/>
        </a:p>
      </dgm:t>
    </dgm:pt>
    <dgm:pt modelId="{D510ABD4-B94F-48B7-BAE6-65B021B8A4AA}" type="sibTrans" cxnId="{CC5A6486-3A02-4827-A663-9E8F00E142F9}">
      <dgm:prSet/>
      <dgm:spPr/>
      <dgm:t>
        <a:bodyPr/>
        <a:lstStyle/>
        <a:p>
          <a:endParaRPr lang="en-US" sz="2400"/>
        </a:p>
      </dgm:t>
    </dgm:pt>
    <dgm:pt modelId="{DFB61F5C-7273-4FDB-A793-61EBD8F002C2}">
      <dgm:prSet phldrT="[Text]" custT="1"/>
      <dgm:spPr/>
      <dgm:t>
        <a:bodyPr/>
        <a:lstStyle/>
        <a:p>
          <a:r>
            <a:rPr lang="en-US" sz="1600" dirty="0" smtClean="0">
              <a:solidFill>
                <a:schemeClr val="bg1">
                  <a:lumMod val="50000"/>
                </a:schemeClr>
              </a:solidFill>
            </a:rPr>
            <a:t>Self esteem</a:t>
          </a:r>
          <a:endParaRPr lang="en-US" sz="1600" dirty="0">
            <a:solidFill>
              <a:schemeClr val="bg1">
                <a:lumMod val="50000"/>
              </a:schemeClr>
            </a:solidFill>
          </a:endParaRPr>
        </a:p>
      </dgm:t>
    </dgm:pt>
    <dgm:pt modelId="{708B20A5-B1BD-4C96-B81A-907C10E74249}" type="parTrans" cxnId="{1943A1EA-FF9A-4CD2-B4FC-73B89F927E93}">
      <dgm:prSet/>
      <dgm:spPr/>
      <dgm:t>
        <a:bodyPr/>
        <a:lstStyle/>
        <a:p>
          <a:endParaRPr lang="en-US" sz="2400"/>
        </a:p>
      </dgm:t>
    </dgm:pt>
    <dgm:pt modelId="{3918779A-BEEC-4378-8A44-DD74B6BDAC21}" type="sibTrans" cxnId="{1943A1EA-FF9A-4CD2-B4FC-73B89F927E93}">
      <dgm:prSet/>
      <dgm:spPr/>
      <dgm:t>
        <a:bodyPr/>
        <a:lstStyle/>
        <a:p>
          <a:endParaRPr lang="en-US" sz="2400"/>
        </a:p>
      </dgm:t>
    </dgm:pt>
    <dgm:pt modelId="{D7008F79-A38A-4AEB-A309-2D889C85A5FD}">
      <dgm:prSet phldrT="[Text]" custT="1"/>
      <dgm:spPr/>
      <dgm:t>
        <a:bodyPr/>
        <a:lstStyle/>
        <a:p>
          <a:r>
            <a:rPr lang="en-US" sz="1600" dirty="0" smtClean="0">
              <a:solidFill>
                <a:schemeClr val="bg1">
                  <a:lumMod val="50000"/>
                </a:schemeClr>
              </a:solidFill>
            </a:rPr>
            <a:t>Gender affirmation</a:t>
          </a:r>
          <a:endParaRPr lang="en-US" sz="1600" dirty="0">
            <a:solidFill>
              <a:schemeClr val="bg1">
                <a:lumMod val="50000"/>
              </a:schemeClr>
            </a:solidFill>
          </a:endParaRPr>
        </a:p>
      </dgm:t>
    </dgm:pt>
    <dgm:pt modelId="{FAA54493-5B85-4E13-832B-51AE442C2D4D}" type="parTrans" cxnId="{7C90A8A0-B532-4520-93B8-9F6B3CCF1E62}">
      <dgm:prSet/>
      <dgm:spPr/>
      <dgm:t>
        <a:bodyPr/>
        <a:lstStyle/>
        <a:p>
          <a:endParaRPr lang="en-US" sz="2400"/>
        </a:p>
      </dgm:t>
    </dgm:pt>
    <dgm:pt modelId="{53A6988F-614F-44D5-B0DA-D27A6F8E6270}" type="sibTrans" cxnId="{7C90A8A0-B532-4520-93B8-9F6B3CCF1E62}">
      <dgm:prSet/>
      <dgm:spPr/>
      <dgm:t>
        <a:bodyPr/>
        <a:lstStyle/>
        <a:p>
          <a:endParaRPr lang="en-US" sz="2400"/>
        </a:p>
      </dgm:t>
    </dgm:pt>
    <dgm:pt modelId="{79DE8E63-D33D-4F34-B5AF-07F6CD5362C9}">
      <dgm:prSet phldrT="[Text]" custT="1"/>
      <dgm:spPr/>
      <dgm:t>
        <a:bodyPr/>
        <a:lstStyle/>
        <a:p>
          <a:r>
            <a:rPr lang="en-US" sz="1600" dirty="0" smtClean="0">
              <a:solidFill>
                <a:schemeClr val="bg1">
                  <a:lumMod val="50000"/>
                </a:schemeClr>
              </a:solidFill>
            </a:rPr>
            <a:t>Education of police</a:t>
          </a:r>
          <a:endParaRPr lang="en-US" sz="1600" dirty="0">
            <a:solidFill>
              <a:schemeClr val="bg1">
                <a:lumMod val="50000"/>
              </a:schemeClr>
            </a:solidFill>
          </a:endParaRPr>
        </a:p>
      </dgm:t>
    </dgm:pt>
    <dgm:pt modelId="{0F8766CB-4B1A-482D-A0A3-AB36A7EE77AA}" type="parTrans" cxnId="{7BE3927A-101E-44F0-A6E1-C083CE8A9C48}">
      <dgm:prSet/>
      <dgm:spPr/>
      <dgm:t>
        <a:bodyPr/>
        <a:lstStyle/>
        <a:p>
          <a:endParaRPr lang="en-US" sz="2400"/>
        </a:p>
      </dgm:t>
    </dgm:pt>
    <dgm:pt modelId="{4A18A850-16F2-4258-88D4-60C75691CA6D}" type="sibTrans" cxnId="{7BE3927A-101E-44F0-A6E1-C083CE8A9C48}">
      <dgm:prSet/>
      <dgm:spPr/>
      <dgm:t>
        <a:bodyPr/>
        <a:lstStyle/>
        <a:p>
          <a:endParaRPr lang="en-US" sz="2400"/>
        </a:p>
      </dgm:t>
    </dgm:pt>
    <dgm:pt modelId="{CBCE5D9A-ECC6-44D3-8113-0B3345437771}">
      <dgm:prSet phldrT="[Text]" custT="1"/>
      <dgm:spPr/>
      <dgm:t>
        <a:bodyPr/>
        <a:lstStyle/>
        <a:p>
          <a:r>
            <a:rPr lang="en-US" sz="1600" dirty="0" smtClean="0">
              <a:solidFill>
                <a:schemeClr val="bg1">
                  <a:lumMod val="50000"/>
                </a:schemeClr>
              </a:solidFill>
            </a:rPr>
            <a:t>Community acceptance</a:t>
          </a:r>
          <a:endParaRPr lang="en-US" sz="1600" dirty="0">
            <a:solidFill>
              <a:schemeClr val="bg1">
                <a:lumMod val="50000"/>
              </a:schemeClr>
            </a:solidFill>
          </a:endParaRPr>
        </a:p>
      </dgm:t>
    </dgm:pt>
    <dgm:pt modelId="{433AC1CA-FF98-44E0-BB77-25D0DA46C787}" type="parTrans" cxnId="{9E999392-D3DA-4DF3-B219-3B8B72B89CA5}">
      <dgm:prSet/>
      <dgm:spPr/>
      <dgm:t>
        <a:bodyPr/>
        <a:lstStyle/>
        <a:p>
          <a:endParaRPr lang="en-US"/>
        </a:p>
      </dgm:t>
    </dgm:pt>
    <dgm:pt modelId="{03C388BC-0110-41C1-A127-8AEA08DC70D6}" type="sibTrans" cxnId="{9E999392-D3DA-4DF3-B219-3B8B72B89CA5}">
      <dgm:prSet/>
      <dgm:spPr/>
      <dgm:t>
        <a:bodyPr/>
        <a:lstStyle/>
        <a:p>
          <a:endParaRPr lang="en-US"/>
        </a:p>
      </dgm:t>
    </dgm:pt>
    <dgm:pt modelId="{43765F2C-834D-4002-A26C-54F68680D3A3}" type="pres">
      <dgm:prSet presAssocID="{A4CE0E8E-2B6F-47CB-A800-FBEBB47C8BB7}" presName="Name0" presStyleCnt="0">
        <dgm:presLayoutVars>
          <dgm:chMax val="7"/>
          <dgm:dir/>
          <dgm:animLvl val="lvl"/>
          <dgm:resizeHandles val="exact"/>
        </dgm:presLayoutVars>
      </dgm:prSet>
      <dgm:spPr/>
      <dgm:t>
        <a:bodyPr/>
        <a:lstStyle/>
        <a:p>
          <a:endParaRPr lang="en-US"/>
        </a:p>
      </dgm:t>
    </dgm:pt>
    <dgm:pt modelId="{17BD70CD-0826-426C-8A96-9F5A2B89064A}" type="pres">
      <dgm:prSet presAssocID="{151605F3-C0F2-4864-AE9F-9C2827AEE44D}" presName="circle1" presStyleLbl="node1" presStyleIdx="0" presStyleCnt="5" custLinFactNeighborY="0"/>
      <dgm:spPr/>
    </dgm:pt>
    <dgm:pt modelId="{70ED0FAA-D77C-4B1C-B8AF-043538B50684}" type="pres">
      <dgm:prSet presAssocID="{151605F3-C0F2-4864-AE9F-9C2827AEE44D}" presName="space" presStyleCnt="0"/>
      <dgm:spPr/>
    </dgm:pt>
    <dgm:pt modelId="{E3657DB2-8732-4B24-A8D2-3935632EFF3B}" type="pres">
      <dgm:prSet presAssocID="{151605F3-C0F2-4864-AE9F-9C2827AEE44D}" presName="rect1" presStyleLbl="alignAcc1" presStyleIdx="0" presStyleCnt="5"/>
      <dgm:spPr/>
      <dgm:t>
        <a:bodyPr/>
        <a:lstStyle/>
        <a:p>
          <a:endParaRPr lang="en-US"/>
        </a:p>
      </dgm:t>
    </dgm:pt>
    <dgm:pt modelId="{FC8DAD33-4061-486F-9155-AFE1B801E265}" type="pres">
      <dgm:prSet presAssocID="{836D536A-D36D-469F-9E31-87815FBFE8A8}" presName="vertSpace2" presStyleLbl="node1" presStyleIdx="0" presStyleCnt="5"/>
      <dgm:spPr/>
    </dgm:pt>
    <dgm:pt modelId="{BB8CFF12-1634-4B49-8E25-B808B7529568}" type="pres">
      <dgm:prSet presAssocID="{836D536A-D36D-469F-9E31-87815FBFE8A8}" presName="circle2" presStyleLbl="node1" presStyleIdx="1" presStyleCnt="5" custLinFactNeighborY="2606"/>
      <dgm:spPr/>
    </dgm:pt>
    <dgm:pt modelId="{ED667932-5115-4BB9-92FE-0069BCF06639}" type="pres">
      <dgm:prSet presAssocID="{836D536A-D36D-469F-9E31-87815FBFE8A8}" presName="rect2" presStyleLbl="alignAcc1" presStyleIdx="1" presStyleCnt="5" custLinFactNeighborY="2606"/>
      <dgm:spPr/>
      <dgm:t>
        <a:bodyPr/>
        <a:lstStyle/>
        <a:p>
          <a:endParaRPr lang="en-US"/>
        </a:p>
      </dgm:t>
    </dgm:pt>
    <dgm:pt modelId="{03988D92-9867-4975-A05B-9041D22F6E6F}" type="pres">
      <dgm:prSet presAssocID="{FB302163-7AB8-4D20-BDE1-C311B4E30D2F}" presName="vertSpace3" presStyleLbl="node1" presStyleIdx="1" presStyleCnt="5"/>
      <dgm:spPr/>
    </dgm:pt>
    <dgm:pt modelId="{E0E541BD-46C8-4FC1-883C-A4B9B2AFDBDD}" type="pres">
      <dgm:prSet presAssocID="{FB302163-7AB8-4D20-BDE1-C311B4E30D2F}" presName="circle3" presStyleLbl="node1" presStyleIdx="2" presStyleCnt="5" custLinFactNeighborY="4564"/>
      <dgm:spPr/>
    </dgm:pt>
    <dgm:pt modelId="{D31CEFB4-39A7-4727-9DFD-3EA6F4BDF7F8}" type="pres">
      <dgm:prSet presAssocID="{FB302163-7AB8-4D20-BDE1-C311B4E30D2F}" presName="rect3" presStyleLbl="alignAcc1" presStyleIdx="2" presStyleCnt="5" custLinFactNeighborY="4564"/>
      <dgm:spPr/>
      <dgm:t>
        <a:bodyPr/>
        <a:lstStyle/>
        <a:p>
          <a:endParaRPr lang="en-US"/>
        </a:p>
      </dgm:t>
    </dgm:pt>
    <dgm:pt modelId="{D6F5F17B-BBEE-42C9-925F-327B8219A754}" type="pres">
      <dgm:prSet presAssocID="{68DDB686-25B3-40B5-B296-1B9DC189257A}" presName="vertSpace4" presStyleLbl="node1" presStyleIdx="2" presStyleCnt="5"/>
      <dgm:spPr/>
    </dgm:pt>
    <dgm:pt modelId="{C98BFFCD-7997-4B5C-982F-53D109CF6D43}" type="pres">
      <dgm:prSet presAssocID="{68DDB686-25B3-40B5-B296-1B9DC189257A}" presName="circle4" presStyleLbl="node1" presStyleIdx="3" presStyleCnt="5" custLinFactNeighborY="4770"/>
      <dgm:spPr/>
    </dgm:pt>
    <dgm:pt modelId="{DA032BC2-B850-4B5C-8996-599D249B2FBB}" type="pres">
      <dgm:prSet presAssocID="{68DDB686-25B3-40B5-B296-1B9DC189257A}" presName="rect4" presStyleLbl="alignAcc1" presStyleIdx="3" presStyleCnt="5" custLinFactNeighborX="60" custLinFactNeighborY="4770"/>
      <dgm:spPr/>
      <dgm:t>
        <a:bodyPr/>
        <a:lstStyle/>
        <a:p>
          <a:endParaRPr lang="en-US"/>
        </a:p>
      </dgm:t>
    </dgm:pt>
    <dgm:pt modelId="{19171993-9095-490D-8763-85881D7DCB93}" type="pres">
      <dgm:prSet presAssocID="{7606386C-CC52-450B-8FC8-8B3849F0470B}" presName="vertSpace5" presStyleLbl="node1" presStyleIdx="3" presStyleCnt="5"/>
      <dgm:spPr/>
    </dgm:pt>
    <dgm:pt modelId="{DD8A21AA-7C6B-4475-B484-CCF7F2AA1ADA}" type="pres">
      <dgm:prSet presAssocID="{7606386C-CC52-450B-8FC8-8B3849F0470B}" presName="circle5" presStyleLbl="node1" presStyleIdx="4" presStyleCnt="5" custLinFactNeighborY="14706"/>
      <dgm:spPr/>
    </dgm:pt>
    <dgm:pt modelId="{773E47AA-F158-4C24-B71E-D3A74B27D4AC}" type="pres">
      <dgm:prSet presAssocID="{7606386C-CC52-450B-8FC8-8B3849F0470B}" presName="rect5" presStyleLbl="alignAcc1" presStyleIdx="4" presStyleCnt="5" custLinFactNeighborY="14706"/>
      <dgm:spPr/>
      <dgm:t>
        <a:bodyPr/>
        <a:lstStyle/>
        <a:p>
          <a:endParaRPr lang="en-US"/>
        </a:p>
      </dgm:t>
    </dgm:pt>
    <dgm:pt modelId="{8720D5DA-8583-4CE6-B5B5-B2C6EA3EC0AC}" type="pres">
      <dgm:prSet presAssocID="{151605F3-C0F2-4864-AE9F-9C2827AEE44D}" presName="rect1ParTx" presStyleLbl="alignAcc1" presStyleIdx="4" presStyleCnt="5">
        <dgm:presLayoutVars>
          <dgm:chMax val="1"/>
          <dgm:bulletEnabled val="1"/>
        </dgm:presLayoutVars>
      </dgm:prSet>
      <dgm:spPr/>
      <dgm:t>
        <a:bodyPr/>
        <a:lstStyle/>
        <a:p>
          <a:endParaRPr lang="en-US"/>
        </a:p>
      </dgm:t>
    </dgm:pt>
    <dgm:pt modelId="{E01EB3C1-2BAF-400B-9BE9-429D83D7A3F9}" type="pres">
      <dgm:prSet presAssocID="{151605F3-C0F2-4864-AE9F-9C2827AEE44D}" presName="rect1ChTx" presStyleLbl="alignAcc1" presStyleIdx="4" presStyleCnt="5" custScaleX="142258" custLinFactNeighborX="-13985" custLinFactNeighborY="9191">
        <dgm:presLayoutVars>
          <dgm:bulletEnabled val="1"/>
        </dgm:presLayoutVars>
      </dgm:prSet>
      <dgm:spPr/>
      <dgm:t>
        <a:bodyPr/>
        <a:lstStyle/>
        <a:p>
          <a:endParaRPr lang="en-US"/>
        </a:p>
      </dgm:t>
    </dgm:pt>
    <dgm:pt modelId="{FEAAEE6B-B2DA-4AFC-9736-31B8A669B0B4}" type="pres">
      <dgm:prSet presAssocID="{836D536A-D36D-469F-9E31-87815FBFE8A8}" presName="rect2ParTx" presStyleLbl="alignAcc1" presStyleIdx="4" presStyleCnt="5">
        <dgm:presLayoutVars>
          <dgm:chMax val="1"/>
          <dgm:bulletEnabled val="1"/>
        </dgm:presLayoutVars>
      </dgm:prSet>
      <dgm:spPr/>
      <dgm:t>
        <a:bodyPr/>
        <a:lstStyle/>
        <a:p>
          <a:endParaRPr lang="en-US"/>
        </a:p>
      </dgm:t>
    </dgm:pt>
    <dgm:pt modelId="{1732F6FB-C9DC-4E4C-85D8-6B9FBFF88D6C}" type="pres">
      <dgm:prSet presAssocID="{836D536A-D36D-469F-9E31-87815FBFE8A8}" presName="rect2ChTx" presStyleLbl="alignAcc1" presStyleIdx="4" presStyleCnt="5" custScaleX="141467" custLinFactNeighborX="-14381" custLinFactNeighborY="11397">
        <dgm:presLayoutVars>
          <dgm:bulletEnabled val="1"/>
        </dgm:presLayoutVars>
      </dgm:prSet>
      <dgm:spPr/>
      <dgm:t>
        <a:bodyPr/>
        <a:lstStyle/>
        <a:p>
          <a:endParaRPr lang="en-US"/>
        </a:p>
      </dgm:t>
    </dgm:pt>
    <dgm:pt modelId="{16A36756-B120-4EFC-BCD6-83E919D2F45E}" type="pres">
      <dgm:prSet presAssocID="{FB302163-7AB8-4D20-BDE1-C311B4E30D2F}" presName="rect3ParTx" presStyleLbl="alignAcc1" presStyleIdx="4" presStyleCnt="5">
        <dgm:presLayoutVars>
          <dgm:chMax val="1"/>
          <dgm:bulletEnabled val="1"/>
        </dgm:presLayoutVars>
      </dgm:prSet>
      <dgm:spPr/>
      <dgm:t>
        <a:bodyPr/>
        <a:lstStyle/>
        <a:p>
          <a:endParaRPr lang="en-US"/>
        </a:p>
      </dgm:t>
    </dgm:pt>
    <dgm:pt modelId="{CD0550B6-667D-47B2-BC1C-491686F7179F}" type="pres">
      <dgm:prSet presAssocID="{FB302163-7AB8-4D20-BDE1-C311B4E30D2F}" presName="rect3ChTx" presStyleLbl="alignAcc1" presStyleIdx="4" presStyleCnt="5" custScaleX="141467" custLinFactNeighborX="-14381" custLinFactNeighborY="12500">
        <dgm:presLayoutVars>
          <dgm:bulletEnabled val="1"/>
        </dgm:presLayoutVars>
      </dgm:prSet>
      <dgm:spPr/>
      <dgm:t>
        <a:bodyPr/>
        <a:lstStyle/>
        <a:p>
          <a:endParaRPr lang="en-US"/>
        </a:p>
      </dgm:t>
    </dgm:pt>
    <dgm:pt modelId="{3B943762-9476-4362-923C-5E0AFDAF3441}" type="pres">
      <dgm:prSet presAssocID="{68DDB686-25B3-40B5-B296-1B9DC189257A}" presName="rect4ParTx" presStyleLbl="alignAcc1" presStyleIdx="4" presStyleCnt="5">
        <dgm:presLayoutVars>
          <dgm:chMax val="1"/>
          <dgm:bulletEnabled val="1"/>
        </dgm:presLayoutVars>
      </dgm:prSet>
      <dgm:spPr/>
      <dgm:t>
        <a:bodyPr/>
        <a:lstStyle/>
        <a:p>
          <a:endParaRPr lang="en-US"/>
        </a:p>
      </dgm:t>
    </dgm:pt>
    <dgm:pt modelId="{FA2471DA-AADB-44C6-99DB-8DD00C6BE073}" type="pres">
      <dgm:prSet presAssocID="{68DDB686-25B3-40B5-B296-1B9DC189257A}" presName="rect4ChTx" presStyleLbl="alignAcc1" presStyleIdx="4" presStyleCnt="5" custScaleX="136778" custLinFactNeighborX="-16725" custLinFactNeighborY="13603">
        <dgm:presLayoutVars>
          <dgm:bulletEnabled val="1"/>
        </dgm:presLayoutVars>
      </dgm:prSet>
      <dgm:spPr/>
      <dgm:t>
        <a:bodyPr/>
        <a:lstStyle/>
        <a:p>
          <a:endParaRPr lang="en-US"/>
        </a:p>
      </dgm:t>
    </dgm:pt>
    <dgm:pt modelId="{4C00B4CB-00E5-4058-91E7-FD81EED2D5D5}" type="pres">
      <dgm:prSet presAssocID="{7606386C-CC52-450B-8FC8-8B3849F0470B}" presName="rect5ParTx" presStyleLbl="alignAcc1" presStyleIdx="4" presStyleCnt="5">
        <dgm:presLayoutVars>
          <dgm:chMax val="1"/>
          <dgm:bulletEnabled val="1"/>
        </dgm:presLayoutVars>
      </dgm:prSet>
      <dgm:spPr/>
      <dgm:t>
        <a:bodyPr/>
        <a:lstStyle/>
        <a:p>
          <a:endParaRPr lang="en-US"/>
        </a:p>
      </dgm:t>
    </dgm:pt>
    <dgm:pt modelId="{AFD4D74B-A87B-4AD3-A43E-C4A12BFEE8F9}" type="pres">
      <dgm:prSet presAssocID="{7606386C-CC52-450B-8FC8-8B3849F0470B}" presName="rect5ChTx" presStyleLbl="alignAcc1" presStyleIdx="4" presStyleCnt="5" custScaleX="136778" custLinFactNeighborX="-14256" custLinFactNeighborY="14706">
        <dgm:presLayoutVars>
          <dgm:bulletEnabled val="1"/>
        </dgm:presLayoutVars>
      </dgm:prSet>
      <dgm:spPr/>
      <dgm:t>
        <a:bodyPr/>
        <a:lstStyle/>
        <a:p>
          <a:endParaRPr lang="en-US"/>
        </a:p>
      </dgm:t>
    </dgm:pt>
  </dgm:ptLst>
  <dgm:cxnLst>
    <dgm:cxn modelId="{D8E48446-1060-45E8-A365-5B8FC46136B9}" type="presOf" srcId="{7606386C-CC52-450B-8FC8-8B3849F0470B}" destId="{773E47AA-F158-4C24-B71E-D3A74B27D4AC}" srcOrd="0" destOrd="0" presId="urn:microsoft.com/office/officeart/2005/8/layout/target3"/>
    <dgm:cxn modelId="{E8A546DF-35D7-4AFA-BB87-49745F860075}" srcId="{A4CE0E8E-2B6F-47CB-A800-FBEBB47C8BB7}" destId="{151605F3-C0F2-4864-AE9F-9C2827AEE44D}" srcOrd="0" destOrd="0" parTransId="{D141F0CA-6AF2-4F51-81FB-8AD1905744D8}" sibTransId="{276BE8BF-10BF-4373-BADA-A2068243688C}"/>
    <dgm:cxn modelId="{55225694-3C14-4687-8B9E-CAB010DB75AD}" srcId="{836D536A-D36D-469F-9E31-87815FBFE8A8}" destId="{86498704-F73B-4750-A16C-EFB3849B234B}" srcOrd="0" destOrd="0" parTransId="{61F5D498-7FD9-4652-A2F0-031A86677F0B}" sibTransId="{976A4C3F-5AFD-4FA4-9FEC-47861DD1D46F}"/>
    <dgm:cxn modelId="{1943A1EA-FF9A-4CD2-B4FC-73B89F927E93}" srcId="{7606386C-CC52-450B-8FC8-8B3849F0470B}" destId="{DFB61F5C-7273-4FDB-A793-61EBD8F002C2}" srcOrd="0" destOrd="0" parTransId="{708B20A5-B1BD-4C96-B81A-907C10E74249}" sibTransId="{3918779A-BEEC-4378-8A44-DD74B6BDAC21}"/>
    <dgm:cxn modelId="{F65D7518-3280-448C-8113-49035F9E8B7D}" srcId="{151605F3-C0F2-4864-AE9F-9C2827AEE44D}" destId="{9AD5F64D-1B24-49AC-A8E5-A79CBB89D3F4}" srcOrd="0" destOrd="0" parTransId="{DB6C2510-01E1-4509-93DF-5452BC473B92}" sibTransId="{1527379B-220E-4218-95E7-5B3B4B288FE7}"/>
    <dgm:cxn modelId="{E4198204-1319-41EE-92FC-9D9181553AFE}" type="presOf" srcId="{151605F3-C0F2-4864-AE9F-9C2827AEE44D}" destId="{8720D5DA-8583-4CE6-B5B5-B2C6EA3EC0AC}" srcOrd="1" destOrd="0" presId="urn:microsoft.com/office/officeart/2005/8/layout/target3"/>
    <dgm:cxn modelId="{2AE97D14-BFE3-4B5B-8CB4-89B15DFBD857}" srcId="{A4CE0E8E-2B6F-47CB-A800-FBEBB47C8BB7}" destId="{FB302163-7AB8-4D20-BDE1-C311B4E30D2F}" srcOrd="2" destOrd="0" parTransId="{ECF5EDC8-6301-4F21-BC45-91A2C9880357}" sibTransId="{46B8C2E5-DF68-46BF-9135-F4F6970C38D1}"/>
    <dgm:cxn modelId="{7BE3927A-101E-44F0-A6E1-C083CE8A9C48}" srcId="{FB302163-7AB8-4D20-BDE1-C311B4E30D2F}" destId="{79DE8E63-D33D-4F34-B5AF-07F6CD5362C9}" srcOrd="1" destOrd="0" parTransId="{0F8766CB-4B1A-482D-A0A3-AB36A7EE77AA}" sibTransId="{4A18A850-16F2-4258-88D4-60C75691CA6D}"/>
    <dgm:cxn modelId="{2454576F-C1D3-413F-9CF5-0B468B8AB8B8}" type="presOf" srcId="{FAAA8B67-D598-4263-B507-D566F3F4313E}" destId="{CD0550B6-667D-47B2-BC1C-491686F7179F}" srcOrd="0" destOrd="0" presId="urn:microsoft.com/office/officeart/2005/8/layout/target3"/>
    <dgm:cxn modelId="{5266C265-BB2E-426A-9FC2-65F62ED3AB4F}" srcId="{A4CE0E8E-2B6F-47CB-A800-FBEBB47C8BB7}" destId="{68DDB686-25B3-40B5-B296-1B9DC189257A}" srcOrd="3" destOrd="0" parTransId="{DBFED6F9-5922-4A04-8F44-8EAD98261B46}" sibTransId="{ED72A767-6699-48D2-8DB7-E47F74B35347}"/>
    <dgm:cxn modelId="{796E2A61-C904-4A04-810D-189245EB0343}" type="presOf" srcId="{FB302163-7AB8-4D20-BDE1-C311B4E30D2F}" destId="{16A36756-B120-4EFC-BCD6-83E919D2F45E}" srcOrd="1" destOrd="0" presId="urn:microsoft.com/office/officeart/2005/8/layout/target3"/>
    <dgm:cxn modelId="{8A6D0E6D-65B8-4006-8D15-B93F79A7FFD1}" type="presOf" srcId="{151605F3-C0F2-4864-AE9F-9C2827AEE44D}" destId="{E3657DB2-8732-4B24-A8D2-3935632EFF3B}" srcOrd="0" destOrd="0" presId="urn:microsoft.com/office/officeart/2005/8/layout/target3"/>
    <dgm:cxn modelId="{DA77CB16-1D40-4722-A1EC-9C7DF3F550D2}" type="presOf" srcId="{836D536A-D36D-469F-9E31-87815FBFE8A8}" destId="{ED667932-5115-4BB9-92FE-0069BCF06639}" srcOrd="0" destOrd="0" presId="urn:microsoft.com/office/officeart/2005/8/layout/target3"/>
    <dgm:cxn modelId="{938A110B-4F4A-481E-8707-3D4BC65F16FC}" srcId="{FB302163-7AB8-4D20-BDE1-C311B4E30D2F}" destId="{FAAA8B67-D598-4263-B507-D566F3F4313E}" srcOrd="0" destOrd="0" parTransId="{8ECE9E9B-225B-48FE-807B-95B57B21EEE7}" sibTransId="{648DF0F4-7E0C-4AE7-A48A-316243A200A5}"/>
    <dgm:cxn modelId="{7C90A8A0-B532-4520-93B8-9F6B3CCF1E62}" srcId="{7606386C-CC52-450B-8FC8-8B3849F0470B}" destId="{D7008F79-A38A-4AEB-A309-2D889C85A5FD}" srcOrd="1" destOrd="0" parTransId="{FAA54493-5B85-4E13-832B-51AE442C2D4D}" sibTransId="{53A6988F-614F-44D5-B0DA-D27A6F8E6270}"/>
    <dgm:cxn modelId="{BB052472-3C8E-4374-A78C-828627AE6D86}" type="presOf" srcId="{D7008F79-A38A-4AEB-A309-2D889C85A5FD}" destId="{AFD4D74B-A87B-4AD3-A43E-C4A12BFEE8F9}" srcOrd="0" destOrd="1" presId="urn:microsoft.com/office/officeart/2005/8/layout/target3"/>
    <dgm:cxn modelId="{E3194ADD-F5FC-4185-97BA-67D5B609E0F9}" srcId="{68DDB686-25B3-40B5-B296-1B9DC189257A}" destId="{06B78D92-6131-4415-860F-A8C3003A153D}" srcOrd="0" destOrd="0" parTransId="{AD19B6F6-C0D1-40E6-8A3C-3AB86FF35885}" sibTransId="{21872CC5-D8A7-474F-BF8D-CE2974CC46FE}"/>
    <dgm:cxn modelId="{E2E9283C-851E-41D3-AA25-471870129EC9}" type="presOf" srcId="{06B78D92-6131-4415-860F-A8C3003A153D}" destId="{FA2471DA-AADB-44C6-99DB-8DD00C6BE073}" srcOrd="0" destOrd="0" presId="urn:microsoft.com/office/officeart/2005/8/layout/target3"/>
    <dgm:cxn modelId="{EAF95FEE-24AD-4A08-852C-C0BC667A2209}" type="presOf" srcId="{836D536A-D36D-469F-9E31-87815FBFE8A8}" destId="{FEAAEE6B-B2DA-4AFC-9736-31B8A669B0B4}" srcOrd="1" destOrd="0" presId="urn:microsoft.com/office/officeart/2005/8/layout/target3"/>
    <dgm:cxn modelId="{88A96439-557E-4CC6-AB16-2769A0810B7D}" type="presOf" srcId="{68DDB686-25B3-40B5-B296-1B9DC189257A}" destId="{DA032BC2-B850-4B5C-8996-599D249B2FBB}" srcOrd="0" destOrd="0" presId="urn:microsoft.com/office/officeart/2005/8/layout/target3"/>
    <dgm:cxn modelId="{3269819C-9AB6-409C-9E3F-6E9985E002EC}" type="presOf" srcId="{A4CE0E8E-2B6F-47CB-A800-FBEBB47C8BB7}" destId="{43765F2C-834D-4002-A26C-54F68680D3A3}" srcOrd="0" destOrd="0" presId="urn:microsoft.com/office/officeart/2005/8/layout/target3"/>
    <dgm:cxn modelId="{9E999392-D3DA-4DF3-B219-3B8B72B89CA5}" srcId="{836D536A-D36D-469F-9E31-87815FBFE8A8}" destId="{CBCE5D9A-ECC6-44D3-8113-0B3345437771}" srcOrd="1" destOrd="0" parTransId="{433AC1CA-FF98-44E0-BB77-25D0DA46C787}" sibTransId="{03C388BC-0110-41C1-A127-8AEA08DC70D6}"/>
    <dgm:cxn modelId="{6B7EBDF8-857D-46DF-A503-73D6D3FDF8C9}" type="presOf" srcId="{68DDB686-25B3-40B5-B296-1B9DC189257A}" destId="{3B943762-9476-4362-923C-5E0AFDAF3441}" srcOrd="1" destOrd="0" presId="urn:microsoft.com/office/officeart/2005/8/layout/target3"/>
    <dgm:cxn modelId="{417D3515-4B5C-4210-94A8-DFAEAFB441C5}" srcId="{A4CE0E8E-2B6F-47CB-A800-FBEBB47C8BB7}" destId="{7606386C-CC52-450B-8FC8-8B3849F0470B}" srcOrd="4" destOrd="0" parTransId="{A69064B4-5C19-4066-AC95-89A321DDA161}" sibTransId="{30252CD8-70B6-4043-B383-1E136F45FB4B}"/>
    <dgm:cxn modelId="{599C3946-61A4-4749-8A8E-65DD941FEA59}" type="presOf" srcId="{FB302163-7AB8-4D20-BDE1-C311B4E30D2F}" destId="{D31CEFB4-39A7-4727-9DFD-3EA6F4BDF7F8}" srcOrd="0" destOrd="0" presId="urn:microsoft.com/office/officeart/2005/8/layout/target3"/>
    <dgm:cxn modelId="{D8DA9C31-F9B7-460A-9140-5645C400986A}" type="presOf" srcId="{7606386C-CC52-450B-8FC8-8B3849F0470B}" destId="{4C00B4CB-00E5-4058-91E7-FD81EED2D5D5}" srcOrd="1" destOrd="0" presId="urn:microsoft.com/office/officeart/2005/8/layout/target3"/>
    <dgm:cxn modelId="{9266AF5B-AE96-47F0-8960-8D144E48E50E}" type="presOf" srcId="{86498704-F73B-4750-A16C-EFB3849B234B}" destId="{1732F6FB-C9DC-4E4C-85D8-6B9FBFF88D6C}" srcOrd="0" destOrd="0" presId="urn:microsoft.com/office/officeart/2005/8/layout/target3"/>
    <dgm:cxn modelId="{4D811346-2AB6-4F0A-B1A8-13B2205BAF38}" srcId="{A4CE0E8E-2B6F-47CB-A800-FBEBB47C8BB7}" destId="{836D536A-D36D-469F-9E31-87815FBFE8A8}" srcOrd="1" destOrd="0" parTransId="{3F15B450-61F5-4091-995E-40298EA95488}" sibTransId="{60E4707A-A391-47D5-93DE-C040E6E0434F}"/>
    <dgm:cxn modelId="{04DAAB81-D834-4F85-AF93-23D10999ECDA}" type="presOf" srcId="{79DE8E63-D33D-4F34-B5AF-07F6CD5362C9}" destId="{CD0550B6-667D-47B2-BC1C-491686F7179F}" srcOrd="0" destOrd="1" presId="urn:microsoft.com/office/officeart/2005/8/layout/target3"/>
    <dgm:cxn modelId="{390D3CAD-B21E-4993-B4B7-C74F6D0C92A9}" type="presOf" srcId="{9AD5F64D-1B24-49AC-A8E5-A79CBB89D3F4}" destId="{E01EB3C1-2BAF-400B-9BE9-429D83D7A3F9}" srcOrd="0" destOrd="0" presId="urn:microsoft.com/office/officeart/2005/8/layout/target3"/>
    <dgm:cxn modelId="{21BCDBA8-3C49-4673-BD81-D077B2E6CEAC}" type="presOf" srcId="{DFB61F5C-7273-4FDB-A793-61EBD8F002C2}" destId="{AFD4D74B-A87B-4AD3-A43E-C4A12BFEE8F9}" srcOrd="0" destOrd="0" presId="urn:microsoft.com/office/officeart/2005/8/layout/target3"/>
    <dgm:cxn modelId="{CC5A6486-3A02-4827-A663-9E8F00E142F9}" srcId="{68DDB686-25B3-40B5-B296-1B9DC189257A}" destId="{2CFE36A1-E895-430B-B37F-083F97F8FE49}" srcOrd="1" destOrd="0" parTransId="{2B28728E-9EFE-4EAB-AFB2-C25C63043868}" sibTransId="{D510ABD4-B94F-48B7-BAE6-65B021B8A4AA}"/>
    <dgm:cxn modelId="{F441B323-22DD-44D0-9810-DC2850E036E3}" type="presOf" srcId="{CBCE5D9A-ECC6-44D3-8113-0B3345437771}" destId="{1732F6FB-C9DC-4E4C-85D8-6B9FBFF88D6C}" srcOrd="0" destOrd="1" presId="urn:microsoft.com/office/officeart/2005/8/layout/target3"/>
    <dgm:cxn modelId="{FC672FA3-DD4C-46B1-B854-26613521FE52}" type="presOf" srcId="{2CFE36A1-E895-430B-B37F-083F97F8FE49}" destId="{FA2471DA-AADB-44C6-99DB-8DD00C6BE073}" srcOrd="0" destOrd="1" presId="urn:microsoft.com/office/officeart/2005/8/layout/target3"/>
    <dgm:cxn modelId="{649D819E-857E-46F4-94A1-D58088EF99B8}" type="presParOf" srcId="{43765F2C-834D-4002-A26C-54F68680D3A3}" destId="{17BD70CD-0826-426C-8A96-9F5A2B89064A}" srcOrd="0" destOrd="0" presId="urn:microsoft.com/office/officeart/2005/8/layout/target3"/>
    <dgm:cxn modelId="{6704EA17-B28F-41D1-93E7-1B47E51C5E00}" type="presParOf" srcId="{43765F2C-834D-4002-A26C-54F68680D3A3}" destId="{70ED0FAA-D77C-4B1C-B8AF-043538B50684}" srcOrd="1" destOrd="0" presId="urn:microsoft.com/office/officeart/2005/8/layout/target3"/>
    <dgm:cxn modelId="{83C3C162-3AED-4E62-A97F-095250916916}" type="presParOf" srcId="{43765F2C-834D-4002-A26C-54F68680D3A3}" destId="{E3657DB2-8732-4B24-A8D2-3935632EFF3B}" srcOrd="2" destOrd="0" presId="urn:microsoft.com/office/officeart/2005/8/layout/target3"/>
    <dgm:cxn modelId="{CE335217-FA0F-4B2D-A267-DEE8D75C8223}" type="presParOf" srcId="{43765F2C-834D-4002-A26C-54F68680D3A3}" destId="{FC8DAD33-4061-486F-9155-AFE1B801E265}" srcOrd="3" destOrd="0" presId="urn:microsoft.com/office/officeart/2005/8/layout/target3"/>
    <dgm:cxn modelId="{9CEEEB92-7ABB-47E1-BBAE-6FFA323E2525}" type="presParOf" srcId="{43765F2C-834D-4002-A26C-54F68680D3A3}" destId="{BB8CFF12-1634-4B49-8E25-B808B7529568}" srcOrd="4" destOrd="0" presId="urn:microsoft.com/office/officeart/2005/8/layout/target3"/>
    <dgm:cxn modelId="{911E0FD9-F7FE-42C5-B548-05E912319150}" type="presParOf" srcId="{43765F2C-834D-4002-A26C-54F68680D3A3}" destId="{ED667932-5115-4BB9-92FE-0069BCF06639}" srcOrd="5" destOrd="0" presId="urn:microsoft.com/office/officeart/2005/8/layout/target3"/>
    <dgm:cxn modelId="{D0C0BCD4-6661-4A24-A184-099035E4E8B9}" type="presParOf" srcId="{43765F2C-834D-4002-A26C-54F68680D3A3}" destId="{03988D92-9867-4975-A05B-9041D22F6E6F}" srcOrd="6" destOrd="0" presId="urn:microsoft.com/office/officeart/2005/8/layout/target3"/>
    <dgm:cxn modelId="{31063BE0-65BE-48D6-BD94-675021FFB271}" type="presParOf" srcId="{43765F2C-834D-4002-A26C-54F68680D3A3}" destId="{E0E541BD-46C8-4FC1-883C-A4B9B2AFDBDD}" srcOrd="7" destOrd="0" presId="urn:microsoft.com/office/officeart/2005/8/layout/target3"/>
    <dgm:cxn modelId="{F9145D1D-7464-4C9B-AF1A-F7041806F2EF}" type="presParOf" srcId="{43765F2C-834D-4002-A26C-54F68680D3A3}" destId="{D31CEFB4-39A7-4727-9DFD-3EA6F4BDF7F8}" srcOrd="8" destOrd="0" presId="urn:microsoft.com/office/officeart/2005/8/layout/target3"/>
    <dgm:cxn modelId="{17B74196-512C-4965-9B6E-F83094E72026}" type="presParOf" srcId="{43765F2C-834D-4002-A26C-54F68680D3A3}" destId="{D6F5F17B-BBEE-42C9-925F-327B8219A754}" srcOrd="9" destOrd="0" presId="urn:microsoft.com/office/officeart/2005/8/layout/target3"/>
    <dgm:cxn modelId="{3ED97EF9-C04D-48D0-9FE9-617E2BECE9E7}" type="presParOf" srcId="{43765F2C-834D-4002-A26C-54F68680D3A3}" destId="{C98BFFCD-7997-4B5C-982F-53D109CF6D43}" srcOrd="10" destOrd="0" presId="urn:microsoft.com/office/officeart/2005/8/layout/target3"/>
    <dgm:cxn modelId="{2D4A5C36-1831-4AC4-A318-6B7C17D7F6E0}" type="presParOf" srcId="{43765F2C-834D-4002-A26C-54F68680D3A3}" destId="{DA032BC2-B850-4B5C-8996-599D249B2FBB}" srcOrd="11" destOrd="0" presId="urn:microsoft.com/office/officeart/2005/8/layout/target3"/>
    <dgm:cxn modelId="{4B983AE1-F5F9-4C6A-9CA0-8E2EF092664F}" type="presParOf" srcId="{43765F2C-834D-4002-A26C-54F68680D3A3}" destId="{19171993-9095-490D-8763-85881D7DCB93}" srcOrd="12" destOrd="0" presId="urn:microsoft.com/office/officeart/2005/8/layout/target3"/>
    <dgm:cxn modelId="{B4E3DF1C-5B2F-4DBB-97E3-5FB2086D48D1}" type="presParOf" srcId="{43765F2C-834D-4002-A26C-54F68680D3A3}" destId="{DD8A21AA-7C6B-4475-B484-CCF7F2AA1ADA}" srcOrd="13" destOrd="0" presId="urn:microsoft.com/office/officeart/2005/8/layout/target3"/>
    <dgm:cxn modelId="{2113B471-2076-4EE8-B7EC-2E88EA069190}" type="presParOf" srcId="{43765F2C-834D-4002-A26C-54F68680D3A3}" destId="{773E47AA-F158-4C24-B71E-D3A74B27D4AC}" srcOrd="14" destOrd="0" presId="urn:microsoft.com/office/officeart/2005/8/layout/target3"/>
    <dgm:cxn modelId="{DBCC4F06-C8AB-4DBA-98AE-82CAD197862E}" type="presParOf" srcId="{43765F2C-834D-4002-A26C-54F68680D3A3}" destId="{8720D5DA-8583-4CE6-B5B5-B2C6EA3EC0AC}" srcOrd="15" destOrd="0" presId="urn:microsoft.com/office/officeart/2005/8/layout/target3"/>
    <dgm:cxn modelId="{7729F1B4-4736-440E-BBCF-C4DC660A4EF3}" type="presParOf" srcId="{43765F2C-834D-4002-A26C-54F68680D3A3}" destId="{E01EB3C1-2BAF-400B-9BE9-429D83D7A3F9}" srcOrd="16" destOrd="0" presId="urn:microsoft.com/office/officeart/2005/8/layout/target3"/>
    <dgm:cxn modelId="{7F83AC7A-4175-4D5B-89E5-BDEA41AAC9C0}" type="presParOf" srcId="{43765F2C-834D-4002-A26C-54F68680D3A3}" destId="{FEAAEE6B-B2DA-4AFC-9736-31B8A669B0B4}" srcOrd="17" destOrd="0" presId="urn:microsoft.com/office/officeart/2005/8/layout/target3"/>
    <dgm:cxn modelId="{28510BF0-C8A3-479E-9BB9-D43F5C7A2201}" type="presParOf" srcId="{43765F2C-834D-4002-A26C-54F68680D3A3}" destId="{1732F6FB-C9DC-4E4C-85D8-6B9FBFF88D6C}" srcOrd="18" destOrd="0" presId="urn:microsoft.com/office/officeart/2005/8/layout/target3"/>
    <dgm:cxn modelId="{51238961-3F09-4934-8395-81E1C52F22B5}" type="presParOf" srcId="{43765F2C-834D-4002-A26C-54F68680D3A3}" destId="{16A36756-B120-4EFC-BCD6-83E919D2F45E}" srcOrd="19" destOrd="0" presId="urn:microsoft.com/office/officeart/2005/8/layout/target3"/>
    <dgm:cxn modelId="{2EE3C688-EA35-497C-8B5E-CE8CC8880431}" type="presParOf" srcId="{43765F2C-834D-4002-A26C-54F68680D3A3}" destId="{CD0550B6-667D-47B2-BC1C-491686F7179F}" srcOrd="20" destOrd="0" presId="urn:microsoft.com/office/officeart/2005/8/layout/target3"/>
    <dgm:cxn modelId="{D1FA6DD1-65BA-4212-890C-421B3E2577FC}" type="presParOf" srcId="{43765F2C-834D-4002-A26C-54F68680D3A3}" destId="{3B943762-9476-4362-923C-5E0AFDAF3441}" srcOrd="21" destOrd="0" presId="urn:microsoft.com/office/officeart/2005/8/layout/target3"/>
    <dgm:cxn modelId="{4C130ADE-53FE-43AD-87C7-820B8636A42B}" type="presParOf" srcId="{43765F2C-834D-4002-A26C-54F68680D3A3}" destId="{FA2471DA-AADB-44C6-99DB-8DD00C6BE073}" srcOrd="22" destOrd="0" presId="urn:microsoft.com/office/officeart/2005/8/layout/target3"/>
    <dgm:cxn modelId="{4285B73B-A4B4-49A9-8124-D56B3CE38E00}" type="presParOf" srcId="{43765F2C-834D-4002-A26C-54F68680D3A3}" destId="{4C00B4CB-00E5-4058-91E7-FD81EED2D5D5}" srcOrd="23" destOrd="0" presId="urn:microsoft.com/office/officeart/2005/8/layout/target3"/>
    <dgm:cxn modelId="{D5738992-F3B2-4B98-BA57-67F3790079F5}" type="presParOf" srcId="{43765F2C-834D-4002-A26C-54F68680D3A3}" destId="{AFD4D74B-A87B-4AD3-A43E-C4A12BFEE8F9}" srcOrd="2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DB6A20-5BC6-42FB-940C-3C6CE89987E9}"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45716DAC-476D-429C-A0E1-12862FBF91D1}">
      <dgm:prSet phldrT="[Text]" custT="1"/>
      <dgm:spPr/>
      <dgm:t>
        <a:bodyPr/>
        <a:lstStyle/>
        <a:p>
          <a:r>
            <a:rPr lang="en-US" sz="2500" dirty="0" smtClean="0">
              <a:solidFill>
                <a:srgbClr val="39587F"/>
              </a:solidFill>
            </a:rPr>
            <a:t>Gender</a:t>
          </a:r>
          <a:endParaRPr lang="en-US" sz="2500" dirty="0">
            <a:solidFill>
              <a:srgbClr val="39587F"/>
            </a:solidFill>
          </a:endParaRPr>
        </a:p>
      </dgm:t>
    </dgm:pt>
    <dgm:pt modelId="{98C53FCE-9100-4863-A19D-4E5BF1570BC7}" type="parTrans" cxnId="{C9B38378-1A34-4241-9EDF-C344274CA416}">
      <dgm:prSet/>
      <dgm:spPr/>
      <dgm:t>
        <a:bodyPr/>
        <a:lstStyle/>
        <a:p>
          <a:endParaRPr lang="en-US"/>
        </a:p>
      </dgm:t>
    </dgm:pt>
    <dgm:pt modelId="{0DDDAF0B-85A1-4F3F-BB00-74EAE050EBB4}" type="sibTrans" cxnId="{C9B38378-1A34-4241-9EDF-C344274CA416}">
      <dgm:prSet/>
      <dgm:spPr/>
      <dgm:t>
        <a:bodyPr/>
        <a:lstStyle/>
        <a:p>
          <a:endParaRPr lang="en-US"/>
        </a:p>
      </dgm:t>
    </dgm:pt>
    <dgm:pt modelId="{3F569418-D2BD-47C5-AE53-55D5DB8A7C62}">
      <dgm:prSet phldrT="[Text]" custT="1"/>
      <dgm:spPr/>
      <dgm:t>
        <a:bodyPr/>
        <a:lstStyle/>
        <a:p>
          <a:r>
            <a:rPr lang="en-US" sz="2500" dirty="0" smtClean="0">
              <a:solidFill>
                <a:srgbClr val="39587F"/>
              </a:solidFill>
            </a:rPr>
            <a:t>Race/ ethnicity</a:t>
          </a:r>
          <a:endParaRPr lang="en-US" sz="2500" dirty="0">
            <a:solidFill>
              <a:srgbClr val="39587F"/>
            </a:solidFill>
          </a:endParaRPr>
        </a:p>
      </dgm:t>
    </dgm:pt>
    <dgm:pt modelId="{70C4CD1B-7821-4A38-9757-1DEDC1964543}" type="parTrans" cxnId="{69D41655-2E0C-45A8-9A16-3240BC796B73}">
      <dgm:prSet/>
      <dgm:spPr/>
      <dgm:t>
        <a:bodyPr/>
        <a:lstStyle/>
        <a:p>
          <a:endParaRPr lang="en-US"/>
        </a:p>
      </dgm:t>
    </dgm:pt>
    <dgm:pt modelId="{1560CB2B-4966-4C74-A2B6-5F4E16816423}" type="sibTrans" cxnId="{69D41655-2E0C-45A8-9A16-3240BC796B73}">
      <dgm:prSet/>
      <dgm:spPr/>
      <dgm:t>
        <a:bodyPr/>
        <a:lstStyle/>
        <a:p>
          <a:endParaRPr lang="en-US"/>
        </a:p>
      </dgm:t>
    </dgm:pt>
    <dgm:pt modelId="{3C0091C4-784F-400D-A60E-B4E89CC08966}">
      <dgm:prSet phldrT="[Text]" custT="1"/>
      <dgm:spPr/>
      <dgm:t>
        <a:bodyPr/>
        <a:lstStyle/>
        <a:p>
          <a:r>
            <a:rPr lang="en-US" sz="2500" dirty="0" smtClean="0">
              <a:solidFill>
                <a:srgbClr val="39587F"/>
              </a:solidFill>
            </a:rPr>
            <a:t>Class</a:t>
          </a:r>
          <a:endParaRPr lang="en-US" sz="2500" dirty="0">
            <a:solidFill>
              <a:srgbClr val="39587F"/>
            </a:solidFill>
          </a:endParaRPr>
        </a:p>
      </dgm:t>
    </dgm:pt>
    <dgm:pt modelId="{54DF6C01-59F3-4B0D-8130-15DD387AF07B}" type="parTrans" cxnId="{C2ED49B1-BA48-4E3B-963F-DC1B6CA942E5}">
      <dgm:prSet/>
      <dgm:spPr/>
      <dgm:t>
        <a:bodyPr/>
        <a:lstStyle/>
        <a:p>
          <a:endParaRPr lang="en-US"/>
        </a:p>
      </dgm:t>
    </dgm:pt>
    <dgm:pt modelId="{2B569EA3-68AF-41C0-B648-814408D39477}" type="sibTrans" cxnId="{C2ED49B1-BA48-4E3B-963F-DC1B6CA942E5}">
      <dgm:prSet/>
      <dgm:spPr/>
      <dgm:t>
        <a:bodyPr/>
        <a:lstStyle/>
        <a:p>
          <a:endParaRPr lang="en-US"/>
        </a:p>
      </dgm:t>
    </dgm:pt>
    <dgm:pt modelId="{FDCB894A-F6FB-4DDB-BCAE-C70BC7FD01FD}">
      <dgm:prSet phldrT="[Text]" custT="1"/>
      <dgm:spPr/>
      <dgm:t>
        <a:bodyPr/>
        <a:lstStyle/>
        <a:p>
          <a:r>
            <a:rPr lang="en-US" sz="2400" dirty="0" smtClean="0">
              <a:solidFill>
                <a:srgbClr val="39587F"/>
              </a:solidFill>
            </a:rPr>
            <a:t>Sexuality</a:t>
          </a:r>
          <a:endParaRPr lang="en-US" sz="2400" dirty="0">
            <a:solidFill>
              <a:srgbClr val="39587F"/>
            </a:solidFill>
          </a:endParaRPr>
        </a:p>
      </dgm:t>
    </dgm:pt>
    <dgm:pt modelId="{F6CE99A3-37C2-428B-B6E7-60DEA74C26DF}" type="parTrans" cxnId="{3F0F913F-65A1-40AE-BC19-4AADA888FA0F}">
      <dgm:prSet/>
      <dgm:spPr/>
      <dgm:t>
        <a:bodyPr/>
        <a:lstStyle/>
        <a:p>
          <a:endParaRPr lang="en-US"/>
        </a:p>
      </dgm:t>
    </dgm:pt>
    <dgm:pt modelId="{79D9C6B5-252B-4836-9D13-FDCF5B55109F}" type="sibTrans" cxnId="{3F0F913F-65A1-40AE-BC19-4AADA888FA0F}">
      <dgm:prSet/>
      <dgm:spPr/>
      <dgm:t>
        <a:bodyPr/>
        <a:lstStyle/>
        <a:p>
          <a:endParaRPr lang="en-US"/>
        </a:p>
      </dgm:t>
    </dgm:pt>
    <dgm:pt modelId="{10A2A458-0F56-4ADD-903D-E134BF2FE266}" type="pres">
      <dgm:prSet presAssocID="{EFDB6A20-5BC6-42FB-940C-3C6CE89987E9}" presName="compositeShape" presStyleCnt="0">
        <dgm:presLayoutVars>
          <dgm:chMax val="7"/>
          <dgm:dir/>
          <dgm:resizeHandles val="exact"/>
        </dgm:presLayoutVars>
      </dgm:prSet>
      <dgm:spPr/>
      <dgm:t>
        <a:bodyPr/>
        <a:lstStyle/>
        <a:p>
          <a:endParaRPr lang="en-US"/>
        </a:p>
      </dgm:t>
    </dgm:pt>
    <dgm:pt modelId="{7CA07508-FA13-4C26-99E9-BE07099F0F95}" type="pres">
      <dgm:prSet presAssocID="{45716DAC-476D-429C-A0E1-12862FBF91D1}" presName="circ1" presStyleLbl="vennNode1" presStyleIdx="0" presStyleCnt="4" custScaleX="105623"/>
      <dgm:spPr/>
      <dgm:t>
        <a:bodyPr/>
        <a:lstStyle/>
        <a:p>
          <a:endParaRPr lang="en-US"/>
        </a:p>
      </dgm:t>
    </dgm:pt>
    <dgm:pt modelId="{76A000CB-6360-4F6C-AB6B-9E3457BB6346}" type="pres">
      <dgm:prSet presAssocID="{45716DAC-476D-429C-A0E1-12862FBF91D1}" presName="circ1Tx" presStyleLbl="revTx" presStyleIdx="0" presStyleCnt="0">
        <dgm:presLayoutVars>
          <dgm:chMax val="0"/>
          <dgm:chPref val="0"/>
          <dgm:bulletEnabled val="1"/>
        </dgm:presLayoutVars>
      </dgm:prSet>
      <dgm:spPr/>
      <dgm:t>
        <a:bodyPr/>
        <a:lstStyle/>
        <a:p>
          <a:endParaRPr lang="en-US"/>
        </a:p>
      </dgm:t>
    </dgm:pt>
    <dgm:pt modelId="{08D6A127-76BB-41C8-9014-8C6E1DAB4187}" type="pres">
      <dgm:prSet presAssocID="{3F569418-D2BD-47C5-AE53-55D5DB8A7C62}" presName="circ2" presStyleLbl="vennNode1" presStyleIdx="1" presStyleCnt="4" custScaleX="105623"/>
      <dgm:spPr/>
      <dgm:t>
        <a:bodyPr/>
        <a:lstStyle/>
        <a:p>
          <a:endParaRPr lang="en-US"/>
        </a:p>
      </dgm:t>
    </dgm:pt>
    <dgm:pt modelId="{B6C71AC1-BCCC-48C0-B990-A8C1559E8110}" type="pres">
      <dgm:prSet presAssocID="{3F569418-D2BD-47C5-AE53-55D5DB8A7C62}" presName="circ2Tx" presStyleLbl="revTx" presStyleIdx="0" presStyleCnt="0">
        <dgm:presLayoutVars>
          <dgm:chMax val="0"/>
          <dgm:chPref val="0"/>
          <dgm:bulletEnabled val="1"/>
        </dgm:presLayoutVars>
      </dgm:prSet>
      <dgm:spPr/>
      <dgm:t>
        <a:bodyPr/>
        <a:lstStyle/>
        <a:p>
          <a:endParaRPr lang="en-US"/>
        </a:p>
      </dgm:t>
    </dgm:pt>
    <dgm:pt modelId="{2ED52F0D-F0D5-4804-95EE-4F8CCAEC459F}" type="pres">
      <dgm:prSet presAssocID="{3C0091C4-784F-400D-A60E-B4E89CC08966}" presName="circ3" presStyleLbl="vennNode1" presStyleIdx="2" presStyleCnt="4" custScaleX="105623" custLinFactNeighborX="2703" custLinFactNeighborY="-1002"/>
      <dgm:spPr/>
      <dgm:t>
        <a:bodyPr/>
        <a:lstStyle/>
        <a:p>
          <a:endParaRPr lang="en-US"/>
        </a:p>
      </dgm:t>
    </dgm:pt>
    <dgm:pt modelId="{F2A45B91-4DA8-4E44-8CB8-37AF0148B77C}" type="pres">
      <dgm:prSet presAssocID="{3C0091C4-784F-400D-A60E-B4E89CC08966}" presName="circ3Tx" presStyleLbl="revTx" presStyleIdx="0" presStyleCnt="0">
        <dgm:presLayoutVars>
          <dgm:chMax val="0"/>
          <dgm:chPref val="0"/>
          <dgm:bulletEnabled val="1"/>
        </dgm:presLayoutVars>
      </dgm:prSet>
      <dgm:spPr/>
      <dgm:t>
        <a:bodyPr/>
        <a:lstStyle/>
        <a:p>
          <a:endParaRPr lang="en-US"/>
        </a:p>
      </dgm:t>
    </dgm:pt>
    <dgm:pt modelId="{3F68D154-DD46-4B63-B97A-7FB420C44002}" type="pres">
      <dgm:prSet presAssocID="{FDCB894A-F6FB-4DDB-BCAE-C70BC7FD01FD}" presName="circ4" presStyleLbl="vennNode1" presStyleIdx="3" presStyleCnt="4" custScaleX="105623"/>
      <dgm:spPr/>
      <dgm:t>
        <a:bodyPr/>
        <a:lstStyle/>
        <a:p>
          <a:endParaRPr lang="en-US"/>
        </a:p>
      </dgm:t>
    </dgm:pt>
    <dgm:pt modelId="{4A8E81C9-9E44-4A6B-A4C8-E11CF86833A7}" type="pres">
      <dgm:prSet presAssocID="{FDCB894A-F6FB-4DDB-BCAE-C70BC7FD01FD}" presName="circ4Tx" presStyleLbl="revTx" presStyleIdx="0" presStyleCnt="0">
        <dgm:presLayoutVars>
          <dgm:chMax val="0"/>
          <dgm:chPref val="0"/>
          <dgm:bulletEnabled val="1"/>
        </dgm:presLayoutVars>
      </dgm:prSet>
      <dgm:spPr/>
      <dgm:t>
        <a:bodyPr/>
        <a:lstStyle/>
        <a:p>
          <a:endParaRPr lang="en-US"/>
        </a:p>
      </dgm:t>
    </dgm:pt>
  </dgm:ptLst>
  <dgm:cxnLst>
    <dgm:cxn modelId="{AB7CC513-4F23-48C8-986F-1FDC8428E275}" type="presOf" srcId="{EFDB6A20-5BC6-42FB-940C-3C6CE89987E9}" destId="{10A2A458-0F56-4ADD-903D-E134BF2FE266}" srcOrd="0" destOrd="0" presId="urn:microsoft.com/office/officeart/2005/8/layout/venn1"/>
    <dgm:cxn modelId="{FA3428C5-1C30-46E8-8BEE-E25CA765CE27}" type="presOf" srcId="{3F569418-D2BD-47C5-AE53-55D5DB8A7C62}" destId="{B6C71AC1-BCCC-48C0-B990-A8C1559E8110}" srcOrd="1" destOrd="0" presId="urn:microsoft.com/office/officeart/2005/8/layout/venn1"/>
    <dgm:cxn modelId="{69D41655-2E0C-45A8-9A16-3240BC796B73}" srcId="{EFDB6A20-5BC6-42FB-940C-3C6CE89987E9}" destId="{3F569418-D2BD-47C5-AE53-55D5DB8A7C62}" srcOrd="1" destOrd="0" parTransId="{70C4CD1B-7821-4A38-9757-1DEDC1964543}" sibTransId="{1560CB2B-4966-4C74-A2B6-5F4E16816423}"/>
    <dgm:cxn modelId="{503D6606-87D3-4888-9FFF-08EDFE7041BC}" type="presOf" srcId="{FDCB894A-F6FB-4DDB-BCAE-C70BC7FD01FD}" destId="{4A8E81C9-9E44-4A6B-A4C8-E11CF86833A7}" srcOrd="1" destOrd="0" presId="urn:microsoft.com/office/officeart/2005/8/layout/venn1"/>
    <dgm:cxn modelId="{6ECC57CB-79D5-4465-AFB5-31790717357F}" type="presOf" srcId="{FDCB894A-F6FB-4DDB-BCAE-C70BC7FD01FD}" destId="{3F68D154-DD46-4B63-B97A-7FB420C44002}" srcOrd="0" destOrd="0" presId="urn:microsoft.com/office/officeart/2005/8/layout/venn1"/>
    <dgm:cxn modelId="{EBD05F04-9DC7-41CD-835B-9640278E1344}" type="presOf" srcId="{45716DAC-476D-429C-A0E1-12862FBF91D1}" destId="{7CA07508-FA13-4C26-99E9-BE07099F0F95}" srcOrd="0" destOrd="0" presId="urn:microsoft.com/office/officeart/2005/8/layout/venn1"/>
    <dgm:cxn modelId="{3F0F913F-65A1-40AE-BC19-4AADA888FA0F}" srcId="{EFDB6A20-5BC6-42FB-940C-3C6CE89987E9}" destId="{FDCB894A-F6FB-4DDB-BCAE-C70BC7FD01FD}" srcOrd="3" destOrd="0" parTransId="{F6CE99A3-37C2-428B-B6E7-60DEA74C26DF}" sibTransId="{79D9C6B5-252B-4836-9D13-FDCF5B55109F}"/>
    <dgm:cxn modelId="{7EB105F8-C634-4717-BE2E-8F517C0F7A5C}" type="presOf" srcId="{3C0091C4-784F-400D-A60E-B4E89CC08966}" destId="{2ED52F0D-F0D5-4804-95EE-4F8CCAEC459F}" srcOrd="0" destOrd="0" presId="urn:microsoft.com/office/officeart/2005/8/layout/venn1"/>
    <dgm:cxn modelId="{598F68C9-E4ED-4CC8-8D79-27D335276D3A}" type="presOf" srcId="{3F569418-D2BD-47C5-AE53-55D5DB8A7C62}" destId="{08D6A127-76BB-41C8-9014-8C6E1DAB4187}" srcOrd="0" destOrd="0" presId="urn:microsoft.com/office/officeart/2005/8/layout/venn1"/>
    <dgm:cxn modelId="{C2ED49B1-BA48-4E3B-963F-DC1B6CA942E5}" srcId="{EFDB6A20-5BC6-42FB-940C-3C6CE89987E9}" destId="{3C0091C4-784F-400D-A60E-B4E89CC08966}" srcOrd="2" destOrd="0" parTransId="{54DF6C01-59F3-4B0D-8130-15DD387AF07B}" sibTransId="{2B569EA3-68AF-41C0-B648-814408D39477}"/>
    <dgm:cxn modelId="{1AA30D2E-0957-4614-89D4-B6D5E04895CF}" type="presOf" srcId="{45716DAC-476D-429C-A0E1-12862FBF91D1}" destId="{76A000CB-6360-4F6C-AB6B-9E3457BB6346}" srcOrd="1" destOrd="0" presId="urn:microsoft.com/office/officeart/2005/8/layout/venn1"/>
    <dgm:cxn modelId="{03C74FC6-F256-411C-999B-9A4761A8367F}" type="presOf" srcId="{3C0091C4-784F-400D-A60E-B4E89CC08966}" destId="{F2A45B91-4DA8-4E44-8CB8-37AF0148B77C}" srcOrd="1" destOrd="0" presId="urn:microsoft.com/office/officeart/2005/8/layout/venn1"/>
    <dgm:cxn modelId="{C9B38378-1A34-4241-9EDF-C344274CA416}" srcId="{EFDB6A20-5BC6-42FB-940C-3C6CE89987E9}" destId="{45716DAC-476D-429C-A0E1-12862FBF91D1}" srcOrd="0" destOrd="0" parTransId="{98C53FCE-9100-4863-A19D-4E5BF1570BC7}" sibTransId="{0DDDAF0B-85A1-4F3F-BB00-74EAE050EBB4}"/>
    <dgm:cxn modelId="{096CBE0D-E19E-45C3-9171-700114C0039A}" type="presParOf" srcId="{10A2A458-0F56-4ADD-903D-E134BF2FE266}" destId="{7CA07508-FA13-4C26-99E9-BE07099F0F95}" srcOrd="0" destOrd="0" presId="urn:microsoft.com/office/officeart/2005/8/layout/venn1"/>
    <dgm:cxn modelId="{C7B538CE-7A64-48D9-8913-550E7C44169B}" type="presParOf" srcId="{10A2A458-0F56-4ADD-903D-E134BF2FE266}" destId="{76A000CB-6360-4F6C-AB6B-9E3457BB6346}" srcOrd="1" destOrd="0" presId="urn:microsoft.com/office/officeart/2005/8/layout/venn1"/>
    <dgm:cxn modelId="{7DD1408E-A59F-44A6-B9C8-17CB1D41DECF}" type="presParOf" srcId="{10A2A458-0F56-4ADD-903D-E134BF2FE266}" destId="{08D6A127-76BB-41C8-9014-8C6E1DAB4187}" srcOrd="2" destOrd="0" presId="urn:microsoft.com/office/officeart/2005/8/layout/venn1"/>
    <dgm:cxn modelId="{0572EBC0-BB2F-4CBC-87D0-27E697914094}" type="presParOf" srcId="{10A2A458-0F56-4ADD-903D-E134BF2FE266}" destId="{B6C71AC1-BCCC-48C0-B990-A8C1559E8110}" srcOrd="3" destOrd="0" presId="urn:microsoft.com/office/officeart/2005/8/layout/venn1"/>
    <dgm:cxn modelId="{CBC67445-5886-4144-81FD-807DD26A228B}" type="presParOf" srcId="{10A2A458-0F56-4ADD-903D-E134BF2FE266}" destId="{2ED52F0D-F0D5-4804-95EE-4F8CCAEC459F}" srcOrd="4" destOrd="0" presId="urn:microsoft.com/office/officeart/2005/8/layout/venn1"/>
    <dgm:cxn modelId="{B66D89A8-D9BB-4012-AA55-8A0ADEA9CB3B}" type="presParOf" srcId="{10A2A458-0F56-4ADD-903D-E134BF2FE266}" destId="{F2A45B91-4DA8-4E44-8CB8-37AF0148B77C}" srcOrd="5" destOrd="0" presId="urn:microsoft.com/office/officeart/2005/8/layout/venn1"/>
    <dgm:cxn modelId="{3FE2F39C-5222-4986-ABEF-B464DDF13488}" type="presParOf" srcId="{10A2A458-0F56-4ADD-903D-E134BF2FE266}" destId="{3F68D154-DD46-4B63-B97A-7FB420C44002}" srcOrd="6" destOrd="0" presId="urn:microsoft.com/office/officeart/2005/8/layout/venn1"/>
    <dgm:cxn modelId="{CA707499-AA24-4C5E-8B98-98618CF29444}" type="presParOf" srcId="{10A2A458-0F56-4ADD-903D-E134BF2FE266}" destId="{4A8E81C9-9E44-4A6B-A4C8-E11CF86833A7}"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636A0D-545B-44DA-8F39-504FE8CDA83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C377C8D-4FD4-4D1B-AFB2-D53BF74B4289}">
      <dgm:prSet/>
      <dgm:spPr/>
      <dgm:t>
        <a:bodyPr/>
        <a:lstStyle/>
        <a:p>
          <a:pPr algn="ctr" rtl="0"/>
          <a:r>
            <a:rPr lang="en-US" dirty="0"/>
            <a:t>“Be open to someone's individuality. Just because you’ve worked with one _____, doesn’t mean the next _____ will be just like them”.</a:t>
          </a:r>
        </a:p>
      </dgm:t>
    </dgm:pt>
    <dgm:pt modelId="{08B04BC2-805B-4D14-8080-11D9B5C35280}" type="parTrans" cxnId="{91CD9F29-5B89-4545-8115-F61CD5825DC1}">
      <dgm:prSet/>
      <dgm:spPr/>
      <dgm:t>
        <a:bodyPr/>
        <a:lstStyle/>
        <a:p>
          <a:pPr algn="ctr"/>
          <a:endParaRPr lang="en-US"/>
        </a:p>
      </dgm:t>
    </dgm:pt>
    <dgm:pt modelId="{90415E0B-20A1-4C8E-B385-6CD55DD6DE74}" type="sibTrans" cxnId="{91CD9F29-5B89-4545-8115-F61CD5825DC1}">
      <dgm:prSet/>
      <dgm:spPr/>
      <dgm:t>
        <a:bodyPr/>
        <a:lstStyle/>
        <a:p>
          <a:pPr algn="ctr"/>
          <a:endParaRPr lang="en-US"/>
        </a:p>
      </dgm:t>
    </dgm:pt>
    <dgm:pt modelId="{861D0008-9610-4381-B5B9-CF7660628158}" type="pres">
      <dgm:prSet presAssocID="{29636A0D-545B-44DA-8F39-504FE8CDA830}" presName="linear" presStyleCnt="0">
        <dgm:presLayoutVars>
          <dgm:animLvl val="lvl"/>
          <dgm:resizeHandles val="exact"/>
        </dgm:presLayoutVars>
      </dgm:prSet>
      <dgm:spPr/>
      <dgm:t>
        <a:bodyPr/>
        <a:lstStyle/>
        <a:p>
          <a:endParaRPr lang="en-US"/>
        </a:p>
      </dgm:t>
    </dgm:pt>
    <dgm:pt modelId="{E6854151-2799-4359-A82E-BDD6DB5F56B7}" type="pres">
      <dgm:prSet presAssocID="{0C377C8D-4FD4-4D1B-AFB2-D53BF74B4289}" presName="parentText" presStyleLbl="node1" presStyleIdx="0" presStyleCnt="1">
        <dgm:presLayoutVars>
          <dgm:chMax val="0"/>
          <dgm:bulletEnabled val="1"/>
        </dgm:presLayoutVars>
      </dgm:prSet>
      <dgm:spPr/>
      <dgm:t>
        <a:bodyPr/>
        <a:lstStyle/>
        <a:p>
          <a:endParaRPr lang="en-US"/>
        </a:p>
      </dgm:t>
    </dgm:pt>
  </dgm:ptLst>
  <dgm:cxnLst>
    <dgm:cxn modelId="{156C95A8-AFCC-4887-8903-DF69478BFB33}" type="presOf" srcId="{29636A0D-545B-44DA-8F39-504FE8CDA830}" destId="{861D0008-9610-4381-B5B9-CF7660628158}" srcOrd="0" destOrd="0" presId="urn:microsoft.com/office/officeart/2005/8/layout/vList2"/>
    <dgm:cxn modelId="{91CD9F29-5B89-4545-8115-F61CD5825DC1}" srcId="{29636A0D-545B-44DA-8F39-504FE8CDA830}" destId="{0C377C8D-4FD4-4D1B-AFB2-D53BF74B4289}" srcOrd="0" destOrd="0" parTransId="{08B04BC2-805B-4D14-8080-11D9B5C35280}" sibTransId="{90415E0B-20A1-4C8E-B385-6CD55DD6DE74}"/>
    <dgm:cxn modelId="{AADAA58F-DB38-4808-9C0E-9D9EBFEA6D6C}" type="presOf" srcId="{0C377C8D-4FD4-4D1B-AFB2-D53BF74B4289}" destId="{E6854151-2799-4359-A82E-BDD6DB5F56B7}" srcOrd="0" destOrd="0" presId="urn:microsoft.com/office/officeart/2005/8/layout/vList2"/>
    <dgm:cxn modelId="{DCFC3F8D-B4B1-45AF-8537-6D47527ABDE5}" type="presParOf" srcId="{861D0008-9610-4381-B5B9-CF7660628158}" destId="{E6854151-2799-4359-A82E-BDD6DB5F56B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1C71E3-DC63-4236-A9F3-C5BB61AB68F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49F3116-6512-403E-B7F6-B1FCBAA19405}">
      <dgm:prSet/>
      <dgm:spPr/>
      <dgm:t>
        <a:bodyPr/>
        <a:lstStyle/>
        <a:p>
          <a:pPr rtl="0"/>
          <a:r>
            <a:rPr lang="en-US" dirty="0"/>
            <a:t>Examines the ways in which the unique stressors experienced by minority individuals may relate to </a:t>
          </a:r>
          <a:r>
            <a:rPr lang="en-US" b="1" i="1" dirty="0"/>
            <a:t>mental health disparities in health </a:t>
          </a:r>
          <a:r>
            <a:rPr lang="en-US" dirty="0"/>
            <a:t>(Meyer, 2003).</a:t>
          </a:r>
        </a:p>
      </dgm:t>
    </dgm:pt>
    <dgm:pt modelId="{2169CCBE-AC61-40F1-B17B-A42AB86B8528}" type="parTrans" cxnId="{7C6FF34C-EED8-441B-8A80-0122F4ED0834}">
      <dgm:prSet/>
      <dgm:spPr/>
      <dgm:t>
        <a:bodyPr/>
        <a:lstStyle/>
        <a:p>
          <a:endParaRPr lang="en-US"/>
        </a:p>
      </dgm:t>
    </dgm:pt>
    <dgm:pt modelId="{B801EBFD-E822-43A7-89B6-1EF82809A611}" type="sibTrans" cxnId="{7C6FF34C-EED8-441B-8A80-0122F4ED0834}">
      <dgm:prSet/>
      <dgm:spPr/>
      <dgm:t>
        <a:bodyPr/>
        <a:lstStyle/>
        <a:p>
          <a:endParaRPr lang="en-US"/>
        </a:p>
      </dgm:t>
    </dgm:pt>
    <dgm:pt modelId="{918AD735-7607-4445-9D70-7D185988FB59}" type="pres">
      <dgm:prSet presAssocID="{8C1C71E3-DC63-4236-A9F3-C5BB61AB68F0}" presName="linear" presStyleCnt="0">
        <dgm:presLayoutVars>
          <dgm:animLvl val="lvl"/>
          <dgm:resizeHandles val="exact"/>
        </dgm:presLayoutVars>
      </dgm:prSet>
      <dgm:spPr/>
      <dgm:t>
        <a:bodyPr/>
        <a:lstStyle/>
        <a:p>
          <a:endParaRPr lang="en-US"/>
        </a:p>
      </dgm:t>
    </dgm:pt>
    <dgm:pt modelId="{5FC45055-52AD-485B-B161-38EE6A520088}" type="pres">
      <dgm:prSet presAssocID="{349F3116-6512-403E-B7F6-B1FCBAA19405}" presName="parentText" presStyleLbl="node1" presStyleIdx="0" presStyleCnt="1">
        <dgm:presLayoutVars>
          <dgm:chMax val="0"/>
          <dgm:bulletEnabled val="1"/>
        </dgm:presLayoutVars>
      </dgm:prSet>
      <dgm:spPr/>
      <dgm:t>
        <a:bodyPr/>
        <a:lstStyle/>
        <a:p>
          <a:endParaRPr lang="en-US"/>
        </a:p>
      </dgm:t>
    </dgm:pt>
  </dgm:ptLst>
  <dgm:cxnLst>
    <dgm:cxn modelId="{7C6FF34C-EED8-441B-8A80-0122F4ED0834}" srcId="{8C1C71E3-DC63-4236-A9F3-C5BB61AB68F0}" destId="{349F3116-6512-403E-B7F6-B1FCBAA19405}" srcOrd="0" destOrd="0" parTransId="{2169CCBE-AC61-40F1-B17B-A42AB86B8528}" sibTransId="{B801EBFD-E822-43A7-89B6-1EF82809A611}"/>
    <dgm:cxn modelId="{9CBF6243-A808-4D01-9E00-8A6FBA3EC848}" type="presOf" srcId="{349F3116-6512-403E-B7F6-B1FCBAA19405}" destId="{5FC45055-52AD-485B-B161-38EE6A520088}" srcOrd="0" destOrd="0" presId="urn:microsoft.com/office/officeart/2005/8/layout/vList2"/>
    <dgm:cxn modelId="{51D89B97-750D-48CF-A101-4767F6C2E775}" type="presOf" srcId="{8C1C71E3-DC63-4236-A9F3-C5BB61AB68F0}" destId="{918AD735-7607-4445-9D70-7D185988FB59}" srcOrd="0" destOrd="0" presId="urn:microsoft.com/office/officeart/2005/8/layout/vList2"/>
    <dgm:cxn modelId="{A7AEC218-830B-4332-B469-55FC9295B3EE}" type="presParOf" srcId="{918AD735-7607-4445-9D70-7D185988FB59}" destId="{5FC45055-52AD-485B-B161-38EE6A52008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04B2E-DB55-4EFD-A702-C01CB43796DD}">
      <dsp:nvSpPr>
        <dsp:cNvPr id="0" name=""/>
        <dsp:cNvSpPr/>
      </dsp:nvSpPr>
      <dsp:spPr>
        <a:xfrm>
          <a:off x="698" y="275220"/>
          <a:ext cx="2722275" cy="163336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Sex Assigned at Birth</a:t>
          </a:r>
          <a:endParaRPr lang="en-US" sz="3600" kern="1200" dirty="0"/>
        </a:p>
      </dsp:txBody>
      <dsp:txXfrm>
        <a:off x="698" y="275220"/>
        <a:ext cx="2722275" cy="1633365"/>
      </dsp:txXfrm>
    </dsp:sp>
    <dsp:sp modelId="{C29F6929-9AF5-4A56-A6FA-D9FF57AEEA15}">
      <dsp:nvSpPr>
        <dsp:cNvPr id="0" name=""/>
        <dsp:cNvSpPr/>
      </dsp:nvSpPr>
      <dsp:spPr>
        <a:xfrm>
          <a:off x="2970210" y="256943"/>
          <a:ext cx="2722275" cy="163336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Gender Identity</a:t>
          </a:r>
          <a:endParaRPr lang="en-US" sz="3600" kern="1200" dirty="0"/>
        </a:p>
      </dsp:txBody>
      <dsp:txXfrm>
        <a:off x="2970210" y="256943"/>
        <a:ext cx="2722275" cy="1633365"/>
      </dsp:txXfrm>
    </dsp:sp>
    <dsp:sp modelId="{F5AE3C64-3E8D-4A17-827A-983C15A17FF8}">
      <dsp:nvSpPr>
        <dsp:cNvPr id="0" name=""/>
        <dsp:cNvSpPr/>
      </dsp:nvSpPr>
      <dsp:spPr>
        <a:xfrm>
          <a:off x="698" y="2180813"/>
          <a:ext cx="2722275" cy="163336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Gender Expression</a:t>
          </a:r>
          <a:endParaRPr lang="en-US" sz="3600" kern="1200" dirty="0"/>
        </a:p>
      </dsp:txBody>
      <dsp:txXfrm>
        <a:off x="698" y="2180813"/>
        <a:ext cx="2722275" cy="1633365"/>
      </dsp:txXfrm>
    </dsp:sp>
    <dsp:sp modelId="{40317BDB-515F-45E3-82CE-3DCAD9F8FDF2}">
      <dsp:nvSpPr>
        <dsp:cNvPr id="0" name=""/>
        <dsp:cNvSpPr/>
      </dsp:nvSpPr>
      <dsp:spPr>
        <a:xfrm>
          <a:off x="2995201" y="2180813"/>
          <a:ext cx="2722275" cy="163336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Sexual Orientation</a:t>
          </a:r>
          <a:endParaRPr lang="en-US" sz="3600" kern="1200" dirty="0"/>
        </a:p>
      </dsp:txBody>
      <dsp:txXfrm>
        <a:off x="2995201" y="2180813"/>
        <a:ext cx="2722275" cy="16333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11128-9EE2-C74C-96FE-0A8B8D1AA383}">
      <dsp:nvSpPr>
        <dsp:cNvPr id="0" name=""/>
        <dsp:cNvSpPr/>
      </dsp:nvSpPr>
      <dsp:spPr>
        <a:xfrm>
          <a:off x="3029842" y="2584923"/>
          <a:ext cx="2169914" cy="216991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Individual</a:t>
          </a:r>
          <a:endParaRPr lang="en-US" sz="2900" kern="1200" dirty="0"/>
        </a:p>
      </dsp:txBody>
      <dsp:txXfrm>
        <a:off x="3347619" y="2902700"/>
        <a:ext cx="1534360" cy="1534360"/>
      </dsp:txXfrm>
    </dsp:sp>
    <dsp:sp modelId="{5BFA3246-7998-9642-9838-5938A53F29DE}">
      <dsp:nvSpPr>
        <dsp:cNvPr id="0" name=""/>
        <dsp:cNvSpPr/>
      </dsp:nvSpPr>
      <dsp:spPr>
        <a:xfrm rot="12878940">
          <a:off x="1330593" y="2117938"/>
          <a:ext cx="1972120" cy="618425"/>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F0E423-21F1-E848-95E9-8C1163FB8AF4}">
      <dsp:nvSpPr>
        <dsp:cNvPr id="0" name=""/>
        <dsp:cNvSpPr/>
      </dsp:nvSpPr>
      <dsp:spPr>
        <a:xfrm>
          <a:off x="474761" y="1041961"/>
          <a:ext cx="2061418" cy="164913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a:t>Racial/Ethnic Minority</a:t>
          </a:r>
        </a:p>
      </dsp:txBody>
      <dsp:txXfrm>
        <a:off x="523062" y="1090262"/>
        <a:ext cx="1964816" cy="1552532"/>
      </dsp:txXfrm>
    </dsp:sp>
    <dsp:sp modelId="{CB3FF247-A903-3F43-91C0-C97A30010141}">
      <dsp:nvSpPr>
        <dsp:cNvPr id="0" name=""/>
        <dsp:cNvSpPr/>
      </dsp:nvSpPr>
      <dsp:spPr>
        <a:xfrm rot="16200000">
          <a:off x="3283651" y="1347815"/>
          <a:ext cx="1662296" cy="618425"/>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597F06-06CA-3441-96F7-B6475622EBC9}">
      <dsp:nvSpPr>
        <dsp:cNvPr id="0" name=""/>
        <dsp:cNvSpPr/>
      </dsp:nvSpPr>
      <dsp:spPr>
        <a:xfrm>
          <a:off x="3084090" y="1312"/>
          <a:ext cx="2061418" cy="164913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a:t>Sexual</a:t>
          </a:r>
        </a:p>
        <a:p>
          <a:pPr lvl="0" algn="ctr" defTabSz="1200150">
            <a:lnSpc>
              <a:spcPct val="90000"/>
            </a:lnSpc>
            <a:spcBef>
              <a:spcPct val="0"/>
            </a:spcBef>
            <a:spcAft>
              <a:spcPct val="35000"/>
            </a:spcAft>
          </a:pPr>
          <a:r>
            <a:rPr lang="en-US" sz="2700" kern="1200" dirty="0"/>
            <a:t>Minority</a:t>
          </a:r>
        </a:p>
      </dsp:txBody>
      <dsp:txXfrm>
        <a:off x="3132391" y="49613"/>
        <a:ext cx="1964816" cy="1552532"/>
      </dsp:txXfrm>
    </dsp:sp>
    <dsp:sp modelId="{F1183FAB-9685-5543-807F-C7622A13B85B}">
      <dsp:nvSpPr>
        <dsp:cNvPr id="0" name=""/>
        <dsp:cNvSpPr/>
      </dsp:nvSpPr>
      <dsp:spPr>
        <a:xfrm rot="19585680">
          <a:off x="4949548" y="2148604"/>
          <a:ext cx="1982978" cy="618425"/>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85FE6E-5D9C-B643-8D7D-D338C294BF77}">
      <dsp:nvSpPr>
        <dsp:cNvPr id="0" name=""/>
        <dsp:cNvSpPr/>
      </dsp:nvSpPr>
      <dsp:spPr>
        <a:xfrm>
          <a:off x="5736428" y="1084971"/>
          <a:ext cx="2061418" cy="164913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a:t>Gender</a:t>
          </a:r>
        </a:p>
        <a:p>
          <a:pPr lvl="0" algn="ctr" defTabSz="1200150">
            <a:lnSpc>
              <a:spcPct val="90000"/>
            </a:lnSpc>
            <a:spcBef>
              <a:spcPct val="0"/>
            </a:spcBef>
            <a:spcAft>
              <a:spcPct val="35000"/>
            </a:spcAft>
          </a:pPr>
          <a:r>
            <a:rPr lang="en-US" sz="2700" kern="1200" dirty="0"/>
            <a:t>Minority</a:t>
          </a:r>
        </a:p>
      </dsp:txBody>
      <dsp:txXfrm>
        <a:off x="5784729" y="1133272"/>
        <a:ext cx="1964816" cy="1552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4C4B2-DC35-4CC0-B0F7-20F27B3AC885}">
      <dsp:nvSpPr>
        <dsp:cNvPr id="0" name=""/>
        <dsp:cNvSpPr/>
      </dsp:nvSpPr>
      <dsp:spPr>
        <a:xfrm rot="5400000">
          <a:off x="5171929" y="-2756082"/>
          <a:ext cx="781423" cy="637797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California LGBT Tobacco Use Survey (2003 &amp; 2004)</a:t>
          </a:r>
          <a:endParaRPr lang="en-US" sz="2000" kern="1200" dirty="0"/>
        </a:p>
      </dsp:txBody>
      <dsp:txXfrm rot="-5400000">
        <a:off x="2373651" y="80342"/>
        <a:ext cx="6339833" cy="705131"/>
      </dsp:txXfrm>
    </dsp:sp>
    <dsp:sp modelId="{B5FF6B9E-EE6C-40AF-AAAC-BD180FEA3054}">
      <dsp:nvSpPr>
        <dsp:cNvPr id="0" name=""/>
        <dsp:cNvSpPr/>
      </dsp:nvSpPr>
      <dsp:spPr>
        <a:xfrm>
          <a:off x="0" y="1702"/>
          <a:ext cx="2362857" cy="8189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a:lnSpc>
              <a:spcPct val="90000"/>
            </a:lnSpc>
            <a:spcBef>
              <a:spcPct val="0"/>
            </a:spcBef>
            <a:spcAft>
              <a:spcPct val="35000"/>
            </a:spcAft>
          </a:pPr>
          <a:r>
            <a:rPr lang="en-US" sz="4100" kern="1200" dirty="0" smtClean="0"/>
            <a:t>.1%</a:t>
          </a:r>
          <a:endParaRPr lang="en-US" sz="4100" kern="1200" dirty="0"/>
        </a:p>
      </dsp:txBody>
      <dsp:txXfrm>
        <a:off x="39978" y="41680"/>
        <a:ext cx="2282901" cy="739001"/>
      </dsp:txXfrm>
    </dsp:sp>
    <dsp:sp modelId="{4BD99A1C-86E1-4055-BB31-1C557F3CA024}">
      <dsp:nvSpPr>
        <dsp:cNvPr id="0" name=""/>
        <dsp:cNvSpPr/>
      </dsp:nvSpPr>
      <dsp:spPr>
        <a:xfrm rot="5400000">
          <a:off x="5171929" y="-1917902"/>
          <a:ext cx="781423" cy="637797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Los Angeles County (2012) – estimate</a:t>
          </a:r>
          <a:endParaRPr lang="en-US" sz="2000" kern="1200" dirty="0"/>
        </a:p>
      </dsp:txBody>
      <dsp:txXfrm rot="-5400000">
        <a:off x="2373651" y="918522"/>
        <a:ext cx="6339833" cy="705131"/>
      </dsp:txXfrm>
    </dsp:sp>
    <dsp:sp modelId="{08A9FDCD-2686-4FC8-84D4-B1C91DB0548D}">
      <dsp:nvSpPr>
        <dsp:cNvPr id="0" name=""/>
        <dsp:cNvSpPr/>
      </dsp:nvSpPr>
      <dsp:spPr>
        <a:xfrm>
          <a:off x="0" y="863312"/>
          <a:ext cx="2362857" cy="8189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a:lnSpc>
              <a:spcPct val="90000"/>
            </a:lnSpc>
            <a:spcBef>
              <a:spcPct val="0"/>
            </a:spcBef>
            <a:spcAft>
              <a:spcPct val="35000"/>
            </a:spcAft>
          </a:pPr>
          <a:r>
            <a:rPr lang="en-US" sz="4100" kern="1200" dirty="0" smtClean="0"/>
            <a:t>.2%</a:t>
          </a:r>
          <a:endParaRPr lang="en-US" sz="4100" kern="1200" dirty="0"/>
        </a:p>
      </dsp:txBody>
      <dsp:txXfrm>
        <a:off x="39978" y="903290"/>
        <a:ext cx="2282901" cy="739001"/>
      </dsp:txXfrm>
    </dsp:sp>
    <dsp:sp modelId="{CD692391-EC33-4193-94B4-BD5A627D0389}">
      <dsp:nvSpPr>
        <dsp:cNvPr id="0" name=""/>
        <dsp:cNvSpPr/>
      </dsp:nvSpPr>
      <dsp:spPr>
        <a:xfrm rot="5400000">
          <a:off x="5171929" y="-1057996"/>
          <a:ext cx="781423" cy="637797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San Francisco County (2011) – estimate </a:t>
          </a:r>
          <a:endParaRPr lang="en-US" sz="2000" kern="1200" dirty="0"/>
        </a:p>
        <a:p>
          <a:pPr marL="228600" lvl="1" indent="-228600" algn="l" defTabSz="889000">
            <a:lnSpc>
              <a:spcPct val="90000"/>
            </a:lnSpc>
            <a:spcBef>
              <a:spcPct val="0"/>
            </a:spcBef>
            <a:spcAft>
              <a:spcPct val="15000"/>
            </a:spcAft>
            <a:buChar char="••"/>
          </a:pPr>
          <a:r>
            <a:rPr lang="en-US" sz="2000" kern="1200" dirty="0" smtClean="0"/>
            <a:t>Williams Institute (2011) – average of previous studies</a:t>
          </a:r>
          <a:endParaRPr lang="en-US" sz="2000" kern="1200" dirty="0"/>
        </a:p>
      </dsp:txBody>
      <dsp:txXfrm rot="-5400000">
        <a:off x="2373651" y="1778428"/>
        <a:ext cx="6339833" cy="705131"/>
      </dsp:txXfrm>
    </dsp:sp>
    <dsp:sp modelId="{7FFA9846-6B01-4804-ABC2-56B5BC036F96}">
      <dsp:nvSpPr>
        <dsp:cNvPr id="0" name=""/>
        <dsp:cNvSpPr/>
      </dsp:nvSpPr>
      <dsp:spPr>
        <a:xfrm>
          <a:off x="0" y="1723217"/>
          <a:ext cx="2362857" cy="8189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a:lnSpc>
              <a:spcPct val="90000"/>
            </a:lnSpc>
            <a:spcBef>
              <a:spcPct val="0"/>
            </a:spcBef>
            <a:spcAft>
              <a:spcPct val="35000"/>
            </a:spcAft>
          </a:pPr>
          <a:r>
            <a:rPr lang="en-US" sz="4100" kern="1200" dirty="0" smtClean="0"/>
            <a:t>.3%</a:t>
          </a:r>
          <a:endParaRPr lang="en-US" sz="4100" kern="1200" dirty="0"/>
        </a:p>
      </dsp:txBody>
      <dsp:txXfrm>
        <a:off x="39978" y="1763195"/>
        <a:ext cx="2282901" cy="739001"/>
      </dsp:txXfrm>
    </dsp:sp>
    <dsp:sp modelId="{929BD340-CA04-46E5-A50F-BDB8C304E1AD}">
      <dsp:nvSpPr>
        <dsp:cNvPr id="0" name=""/>
        <dsp:cNvSpPr/>
      </dsp:nvSpPr>
      <dsp:spPr>
        <a:xfrm rot="5400000">
          <a:off x="5171929" y="-198090"/>
          <a:ext cx="781423" cy="637797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Massachusetts landline survey (Conron, Scott, Stowell &amp; Landers, 2012)</a:t>
          </a:r>
          <a:endParaRPr lang="en-US" sz="2000" kern="1200" dirty="0"/>
        </a:p>
      </dsp:txBody>
      <dsp:txXfrm rot="-5400000">
        <a:off x="2373651" y="2638334"/>
        <a:ext cx="6339833" cy="705131"/>
      </dsp:txXfrm>
    </dsp:sp>
    <dsp:sp modelId="{D44B0166-873A-4936-A0A5-35AA40F445C9}">
      <dsp:nvSpPr>
        <dsp:cNvPr id="0" name=""/>
        <dsp:cNvSpPr/>
      </dsp:nvSpPr>
      <dsp:spPr>
        <a:xfrm>
          <a:off x="0" y="2583123"/>
          <a:ext cx="2362857" cy="8189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a:lnSpc>
              <a:spcPct val="90000"/>
            </a:lnSpc>
            <a:spcBef>
              <a:spcPct val="0"/>
            </a:spcBef>
            <a:spcAft>
              <a:spcPct val="35000"/>
            </a:spcAft>
          </a:pPr>
          <a:r>
            <a:rPr lang="en-US" sz="4100" kern="1200" dirty="0" smtClean="0"/>
            <a:t>.5%</a:t>
          </a:r>
          <a:endParaRPr lang="en-US" sz="4100" kern="1200" dirty="0"/>
        </a:p>
      </dsp:txBody>
      <dsp:txXfrm>
        <a:off x="39978" y="2623101"/>
        <a:ext cx="2282901" cy="739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7B9BC-59FC-4017-8631-E1BB94EA71A6}">
      <dsp:nvSpPr>
        <dsp:cNvPr id="0" name=""/>
        <dsp:cNvSpPr/>
      </dsp:nvSpPr>
      <dsp:spPr>
        <a:xfrm rot="5400000">
          <a:off x="4101608" y="-2791601"/>
          <a:ext cx="1057623" cy="674945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Trans female youth reported recent substance use. </a:t>
          </a:r>
          <a:r>
            <a:rPr lang="en-US" sz="2000" i="1" kern="1200" dirty="0" smtClean="0"/>
            <a:t>(Rowe, Santos, McFarland &amp; Wilson, 2015)</a:t>
          </a:r>
          <a:endParaRPr lang="en-US" sz="2000" i="1" kern="1200" dirty="0"/>
        </a:p>
        <a:p>
          <a:pPr marL="228600" lvl="1" indent="-228600" algn="l" defTabSz="889000">
            <a:lnSpc>
              <a:spcPct val="90000"/>
            </a:lnSpc>
            <a:spcBef>
              <a:spcPct val="0"/>
            </a:spcBef>
            <a:spcAft>
              <a:spcPct val="15000"/>
            </a:spcAft>
            <a:buChar char="••"/>
          </a:pPr>
          <a:r>
            <a:rPr lang="en-US" sz="2000" i="0" kern="1200" dirty="0" smtClean="0"/>
            <a:t>This study was carried out in San Francisco Bay Area</a:t>
          </a:r>
          <a:endParaRPr lang="en-US" sz="2000" i="0" kern="1200" dirty="0"/>
        </a:p>
      </dsp:txBody>
      <dsp:txXfrm rot="-5400000">
        <a:off x="1255695" y="105941"/>
        <a:ext cx="6697822" cy="954365"/>
      </dsp:txXfrm>
    </dsp:sp>
    <dsp:sp modelId="{337A996A-2AEE-44B2-B234-CDB61F177FC0}">
      <dsp:nvSpPr>
        <dsp:cNvPr id="0" name=""/>
        <dsp:cNvSpPr/>
      </dsp:nvSpPr>
      <dsp:spPr>
        <a:xfrm>
          <a:off x="4092" y="1761"/>
          <a:ext cx="1251602" cy="11627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1" kern="1200" dirty="0" smtClean="0"/>
            <a:t>69%</a:t>
          </a:r>
          <a:endParaRPr lang="en-US" sz="3600" b="1" kern="1200" dirty="0"/>
        </a:p>
      </dsp:txBody>
      <dsp:txXfrm>
        <a:off x="60852" y="58521"/>
        <a:ext cx="1138082" cy="1049204"/>
      </dsp:txXfrm>
    </dsp:sp>
    <dsp:sp modelId="{C5E26FE4-A3D1-4F84-9591-D30B10E8AE3C}">
      <dsp:nvSpPr>
        <dsp:cNvPr id="0" name=""/>
        <dsp:cNvSpPr/>
      </dsp:nvSpPr>
      <dsp:spPr>
        <a:xfrm rot="5400000">
          <a:off x="4106045" y="-1570741"/>
          <a:ext cx="1048749" cy="674945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Trans women reported recent substance use. </a:t>
          </a:r>
          <a:r>
            <a:rPr lang="en-US" sz="2000" i="1" kern="1200" dirty="0" smtClean="0"/>
            <a:t>(Nuttbrock et al., 2014)</a:t>
          </a:r>
          <a:endParaRPr lang="en-US" sz="2000" i="1" kern="1200" dirty="0"/>
        </a:p>
        <a:p>
          <a:pPr marL="228600" lvl="1" indent="-228600" algn="l" defTabSz="889000">
            <a:lnSpc>
              <a:spcPct val="90000"/>
            </a:lnSpc>
            <a:spcBef>
              <a:spcPct val="0"/>
            </a:spcBef>
            <a:spcAft>
              <a:spcPct val="15000"/>
            </a:spcAft>
            <a:buChar char="••"/>
          </a:pPr>
          <a:r>
            <a:rPr lang="en-US" sz="2000" i="0" kern="1200" dirty="0" smtClean="0"/>
            <a:t>This study was carried out in New York Metropolitan Area</a:t>
          </a:r>
          <a:endParaRPr lang="en-US" sz="2000" i="1" kern="1200" dirty="0"/>
        </a:p>
      </dsp:txBody>
      <dsp:txXfrm rot="-5400000">
        <a:off x="1255694" y="1330806"/>
        <a:ext cx="6698255" cy="946357"/>
      </dsp:txXfrm>
    </dsp:sp>
    <dsp:sp modelId="{01560BFB-66F1-45FB-BB1E-E2360AA15DFA}">
      <dsp:nvSpPr>
        <dsp:cNvPr id="0" name=""/>
        <dsp:cNvSpPr/>
      </dsp:nvSpPr>
      <dsp:spPr>
        <a:xfrm>
          <a:off x="4092" y="1222622"/>
          <a:ext cx="1251602" cy="11627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1" kern="1200" dirty="0" smtClean="0"/>
            <a:t>76%</a:t>
          </a:r>
          <a:endParaRPr lang="en-US" sz="3600" b="1" kern="1200" dirty="0"/>
        </a:p>
      </dsp:txBody>
      <dsp:txXfrm>
        <a:off x="60852" y="1279382"/>
        <a:ext cx="1138082" cy="1049204"/>
      </dsp:txXfrm>
    </dsp:sp>
    <dsp:sp modelId="{1A678BDB-F744-4501-94E3-A9ABB5E0699E}">
      <dsp:nvSpPr>
        <dsp:cNvPr id="0" name=""/>
        <dsp:cNvSpPr/>
      </dsp:nvSpPr>
      <dsp:spPr>
        <a:xfrm rot="5400000">
          <a:off x="4055610" y="-349880"/>
          <a:ext cx="1149618" cy="674945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Trans men reported current substance use. </a:t>
          </a:r>
          <a:r>
            <a:rPr lang="en-US" sz="2000" i="1" kern="1200" dirty="0" smtClean="0"/>
            <a:t>(Reisner, White, Mayer &amp; Mimiaga, 2014)</a:t>
          </a:r>
          <a:endParaRPr lang="en-US" sz="2000" i="1" kern="1200" dirty="0"/>
        </a:p>
        <a:p>
          <a:pPr marL="228600" lvl="1" indent="-228600" algn="l" defTabSz="889000">
            <a:lnSpc>
              <a:spcPct val="90000"/>
            </a:lnSpc>
            <a:spcBef>
              <a:spcPct val="0"/>
            </a:spcBef>
            <a:spcAft>
              <a:spcPct val="15000"/>
            </a:spcAft>
            <a:buChar char="••"/>
          </a:pPr>
          <a:r>
            <a:rPr lang="en-US" sz="2000" i="0" kern="1200" dirty="0" smtClean="0"/>
            <a:t>This study was carried out </a:t>
          </a:r>
          <a:r>
            <a:rPr lang="en-US" sz="2000" b="0" i="0" kern="1200" dirty="0" smtClean="0"/>
            <a:t>at a Boston, Massachusetts Area Health Center</a:t>
          </a:r>
          <a:endParaRPr lang="en-US" sz="2000" i="1" kern="1200" dirty="0"/>
        </a:p>
      </dsp:txBody>
      <dsp:txXfrm rot="-5400000">
        <a:off x="1255694" y="2506156"/>
        <a:ext cx="6693331" cy="1037378"/>
      </dsp:txXfrm>
    </dsp:sp>
    <dsp:sp modelId="{DFE73255-1EF3-4A7F-8938-0DC3F84DC36B}">
      <dsp:nvSpPr>
        <dsp:cNvPr id="0" name=""/>
        <dsp:cNvSpPr/>
      </dsp:nvSpPr>
      <dsp:spPr>
        <a:xfrm>
          <a:off x="4092" y="2443482"/>
          <a:ext cx="1251602" cy="11627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1" kern="1200" dirty="0" smtClean="0"/>
            <a:t>70%</a:t>
          </a:r>
          <a:endParaRPr lang="en-US" sz="3600" b="1" kern="1200" dirty="0"/>
        </a:p>
      </dsp:txBody>
      <dsp:txXfrm>
        <a:off x="60852" y="2500242"/>
        <a:ext cx="1138082" cy="1049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D8053-7BD8-4CB0-89E4-42FE499369BD}">
      <dsp:nvSpPr>
        <dsp:cNvPr id="0" name=""/>
        <dsp:cNvSpPr/>
      </dsp:nvSpPr>
      <dsp:spPr>
        <a:xfrm rot="5400000">
          <a:off x="3937448" y="-2407192"/>
          <a:ext cx="1123085" cy="601062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80000"/>
            </a:lnSpc>
            <a:spcBef>
              <a:spcPct val="0"/>
            </a:spcBef>
            <a:spcAft>
              <a:spcPts val="0"/>
            </a:spcAft>
            <a:buChar char="••"/>
          </a:pPr>
          <a:r>
            <a:rPr lang="en-US" sz="2200" kern="1200" dirty="0" smtClean="0"/>
            <a:t>Average self-report by trans women across the US was 12%</a:t>
          </a:r>
          <a:endParaRPr lang="en-US" sz="2200" kern="1200" dirty="0"/>
        </a:p>
        <a:p>
          <a:pPr marL="228600" lvl="1" indent="-228600" algn="l" defTabSz="977900">
            <a:lnSpc>
              <a:spcPct val="80000"/>
            </a:lnSpc>
            <a:spcBef>
              <a:spcPct val="0"/>
            </a:spcBef>
            <a:spcAft>
              <a:spcPts val="0"/>
            </a:spcAft>
            <a:buChar char="••"/>
          </a:pPr>
          <a:r>
            <a:rPr lang="en-US" sz="2200" kern="1200" dirty="0" smtClean="0"/>
            <a:t>56% among Black trans women</a:t>
          </a:r>
          <a:endParaRPr lang="en-US" sz="2200" kern="1200" dirty="0"/>
        </a:p>
        <a:p>
          <a:pPr marL="228600" lvl="1" indent="-228600" algn="r" defTabSz="977900">
            <a:lnSpc>
              <a:spcPct val="80000"/>
            </a:lnSpc>
            <a:spcBef>
              <a:spcPct val="0"/>
            </a:spcBef>
            <a:spcAft>
              <a:spcPts val="0"/>
            </a:spcAft>
            <a:buChar char="••"/>
          </a:pPr>
          <a:r>
            <a:rPr lang="en-US" sz="2200" kern="1200" dirty="0" err="1" smtClean="0"/>
            <a:t>Herbst</a:t>
          </a:r>
          <a:r>
            <a:rPr lang="en-US" sz="2200" kern="1200" dirty="0" smtClean="0"/>
            <a:t> et al., 2007</a:t>
          </a:r>
          <a:endParaRPr lang="en-US" sz="2200" kern="1200" dirty="0"/>
        </a:p>
      </dsp:txBody>
      <dsp:txXfrm rot="-5400000">
        <a:off x="1493677" y="91403"/>
        <a:ext cx="5955803" cy="1013437"/>
      </dsp:txXfrm>
    </dsp:sp>
    <dsp:sp modelId="{88D8DD37-93E8-4CB2-A819-348BFC394868}">
      <dsp:nvSpPr>
        <dsp:cNvPr id="0" name=""/>
        <dsp:cNvSpPr/>
      </dsp:nvSpPr>
      <dsp:spPr>
        <a:xfrm>
          <a:off x="365" y="2322"/>
          <a:ext cx="1493312" cy="11915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1" kern="1200" dirty="0" smtClean="0"/>
            <a:t>28%</a:t>
          </a:r>
          <a:endParaRPr lang="en-US" sz="3200" b="1" kern="1200" dirty="0"/>
        </a:p>
      </dsp:txBody>
      <dsp:txXfrm>
        <a:off x="58534" y="60491"/>
        <a:ext cx="1376974" cy="1075259"/>
      </dsp:txXfrm>
    </dsp:sp>
    <dsp:sp modelId="{57B96C75-9DD3-458A-8083-EC87D09FFA81}">
      <dsp:nvSpPr>
        <dsp:cNvPr id="0" name=""/>
        <dsp:cNvSpPr/>
      </dsp:nvSpPr>
      <dsp:spPr>
        <a:xfrm rot="5400000">
          <a:off x="3977410" y="-1222540"/>
          <a:ext cx="1044563" cy="60067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80000"/>
            </a:lnSpc>
            <a:spcBef>
              <a:spcPct val="0"/>
            </a:spcBef>
            <a:spcAft>
              <a:spcPts val="0"/>
            </a:spcAft>
            <a:buChar char="••"/>
          </a:pPr>
          <a:r>
            <a:rPr lang="en-US" sz="2200" kern="1200" dirty="0" smtClean="0"/>
            <a:t>U.S. results for trans women from a global meta-analysis</a:t>
          </a:r>
          <a:endParaRPr lang="en-US" sz="2200" kern="1200" dirty="0"/>
        </a:p>
        <a:p>
          <a:pPr marL="228600" lvl="1" indent="-228600" algn="r" defTabSz="977900">
            <a:lnSpc>
              <a:spcPct val="80000"/>
            </a:lnSpc>
            <a:spcBef>
              <a:spcPct val="0"/>
            </a:spcBef>
            <a:spcAft>
              <a:spcPts val="0"/>
            </a:spcAft>
            <a:buChar char="••"/>
          </a:pPr>
          <a:r>
            <a:rPr lang="en-US" sz="2200" kern="1200" dirty="0" smtClean="0"/>
            <a:t>Baral et al., 2013</a:t>
          </a:r>
          <a:endParaRPr lang="en-US" sz="2200" kern="1200" dirty="0"/>
        </a:p>
      </dsp:txBody>
      <dsp:txXfrm rot="-5400000">
        <a:off x="1496316" y="1309545"/>
        <a:ext cx="5955761" cy="942581"/>
      </dsp:txXfrm>
    </dsp:sp>
    <dsp:sp modelId="{11451759-270B-434F-9A10-3B691CB7146D}">
      <dsp:nvSpPr>
        <dsp:cNvPr id="0" name=""/>
        <dsp:cNvSpPr/>
      </dsp:nvSpPr>
      <dsp:spPr>
        <a:xfrm>
          <a:off x="365" y="1253500"/>
          <a:ext cx="1495950" cy="1054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80000"/>
            </a:lnSpc>
            <a:spcBef>
              <a:spcPct val="0"/>
            </a:spcBef>
            <a:spcAft>
              <a:spcPts val="0"/>
            </a:spcAft>
          </a:pPr>
          <a:r>
            <a:rPr lang="en-US" sz="3200" b="1" kern="1200" dirty="0" smtClean="0"/>
            <a:t>22%</a:t>
          </a:r>
          <a:endParaRPr lang="en-US" sz="3200" b="1" kern="1200" dirty="0"/>
        </a:p>
      </dsp:txBody>
      <dsp:txXfrm>
        <a:off x="51850" y="1304985"/>
        <a:ext cx="1392980" cy="951700"/>
      </dsp:txXfrm>
    </dsp:sp>
    <dsp:sp modelId="{9BEAA5DF-FBC4-471D-A850-EAA0D7A9C93C}">
      <dsp:nvSpPr>
        <dsp:cNvPr id="0" name=""/>
        <dsp:cNvSpPr/>
      </dsp:nvSpPr>
      <dsp:spPr>
        <a:xfrm rot="5400000">
          <a:off x="3972033" y="-84429"/>
          <a:ext cx="1053915" cy="601062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80000"/>
            </a:lnSpc>
            <a:spcBef>
              <a:spcPct val="0"/>
            </a:spcBef>
            <a:spcAft>
              <a:spcPts val="0"/>
            </a:spcAft>
            <a:buChar char="••"/>
          </a:pPr>
          <a:r>
            <a:rPr lang="en-US" sz="2200" kern="1200" dirty="0" smtClean="0"/>
            <a:t>Self-reported HIV rates among trans men in various cities such as Philadelphia, Washington D.C., San Francisco etc. </a:t>
          </a:r>
          <a:endParaRPr lang="en-US" sz="2200" kern="1200" dirty="0"/>
        </a:p>
        <a:p>
          <a:pPr marL="228600" lvl="1" indent="-228600" algn="r" defTabSz="977900">
            <a:lnSpc>
              <a:spcPct val="80000"/>
            </a:lnSpc>
            <a:spcBef>
              <a:spcPct val="0"/>
            </a:spcBef>
            <a:spcAft>
              <a:spcPts val="0"/>
            </a:spcAft>
            <a:buChar char="••"/>
          </a:pPr>
          <a:r>
            <a:rPr lang="en-US" sz="2200" kern="1200" dirty="0" err="1" smtClean="0"/>
            <a:t>Sevelius</a:t>
          </a:r>
          <a:r>
            <a:rPr lang="en-US" sz="2200" kern="1200" dirty="0" smtClean="0"/>
            <a:t> et al., 2009</a:t>
          </a:r>
          <a:endParaRPr lang="en-US" sz="2200" kern="1200" dirty="0"/>
        </a:p>
      </dsp:txBody>
      <dsp:txXfrm rot="-5400000">
        <a:off x="1493677" y="2445375"/>
        <a:ext cx="5959179" cy="951019"/>
      </dsp:txXfrm>
    </dsp:sp>
    <dsp:sp modelId="{5FEF955E-1CB6-476A-9278-69A8FAC68D83}">
      <dsp:nvSpPr>
        <dsp:cNvPr id="0" name=""/>
        <dsp:cNvSpPr/>
      </dsp:nvSpPr>
      <dsp:spPr>
        <a:xfrm>
          <a:off x="365" y="2367750"/>
          <a:ext cx="1493312" cy="11062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1" kern="1200" dirty="0" smtClean="0"/>
            <a:t>0-3%</a:t>
          </a:r>
          <a:endParaRPr lang="en-US" sz="3200" b="1" kern="1200" dirty="0"/>
        </a:p>
      </dsp:txBody>
      <dsp:txXfrm>
        <a:off x="54369" y="2421754"/>
        <a:ext cx="1385304" cy="9982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D70CD-0826-426C-8A96-9F5A2B89064A}">
      <dsp:nvSpPr>
        <dsp:cNvPr id="0" name=""/>
        <dsp:cNvSpPr/>
      </dsp:nvSpPr>
      <dsp:spPr>
        <a:xfrm>
          <a:off x="0" y="0"/>
          <a:ext cx="4121150" cy="412115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57DB2-8732-4B24-A8D2-3935632EFF3B}">
      <dsp:nvSpPr>
        <dsp:cNvPr id="0" name=""/>
        <dsp:cNvSpPr/>
      </dsp:nvSpPr>
      <dsp:spPr>
        <a:xfrm>
          <a:off x="2060575" y="0"/>
          <a:ext cx="9607550" cy="41211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bg1">
                  <a:lumMod val="50000"/>
                </a:schemeClr>
              </a:solidFill>
            </a:rPr>
            <a:t>Policy</a:t>
          </a:r>
          <a:endParaRPr lang="en-US" sz="3000" kern="1200" dirty="0">
            <a:solidFill>
              <a:schemeClr val="bg1">
                <a:lumMod val="50000"/>
              </a:schemeClr>
            </a:solidFill>
          </a:endParaRPr>
        </a:p>
      </dsp:txBody>
      <dsp:txXfrm>
        <a:off x="2060575" y="0"/>
        <a:ext cx="9607550" cy="659383"/>
      </dsp:txXfrm>
    </dsp:sp>
    <dsp:sp modelId="{BB8CFF12-1634-4B49-8E25-B808B7529568}">
      <dsp:nvSpPr>
        <dsp:cNvPr id="0" name=""/>
        <dsp:cNvSpPr/>
      </dsp:nvSpPr>
      <dsp:spPr>
        <a:xfrm>
          <a:off x="432720" y="659383"/>
          <a:ext cx="3255708" cy="325570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667932-5115-4BB9-92FE-0069BCF06639}">
      <dsp:nvSpPr>
        <dsp:cNvPr id="0" name=""/>
        <dsp:cNvSpPr/>
      </dsp:nvSpPr>
      <dsp:spPr>
        <a:xfrm>
          <a:off x="2060575" y="649095"/>
          <a:ext cx="9607550" cy="325570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bg1">
                  <a:lumMod val="50000"/>
                </a:schemeClr>
              </a:solidFill>
            </a:rPr>
            <a:t>Community</a:t>
          </a:r>
          <a:endParaRPr lang="en-US" sz="3000" kern="1200" dirty="0">
            <a:solidFill>
              <a:schemeClr val="bg1">
                <a:lumMod val="50000"/>
              </a:schemeClr>
            </a:solidFill>
          </a:endParaRPr>
        </a:p>
      </dsp:txBody>
      <dsp:txXfrm>
        <a:off x="2060575" y="649095"/>
        <a:ext cx="9607550" cy="659384"/>
      </dsp:txXfrm>
    </dsp:sp>
    <dsp:sp modelId="{E0E541BD-46C8-4FC1-883C-A4B9B2AFDBDD}">
      <dsp:nvSpPr>
        <dsp:cNvPr id="0" name=""/>
        <dsp:cNvSpPr/>
      </dsp:nvSpPr>
      <dsp:spPr>
        <a:xfrm>
          <a:off x="865441" y="1318768"/>
          <a:ext cx="2390267" cy="239026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CEFB4-39A7-4727-9DFD-3EA6F4BDF7F8}">
      <dsp:nvSpPr>
        <dsp:cNvPr id="0" name=""/>
        <dsp:cNvSpPr/>
      </dsp:nvSpPr>
      <dsp:spPr>
        <a:xfrm>
          <a:off x="2060575" y="1318768"/>
          <a:ext cx="9607550" cy="239026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bg1">
                  <a:lumMod val="50000"/>
                </a:schemeClr>
              </a:solidFill>
            </a:rPr>
            <a:t>Institutional</a:t>
          </a:r>
          <a:endParaRPr lang="en-US" sz="3000" kern="1200" dirty="0">
            <a:solidFill>
              <a:schemeClr val="bg1">
                <a:lumMod val="50000"/>
              </a:schemeClr>
            </a:solidFill>
          </a:endParaRPr>
        </a:p>
      </dsp:txBody>
      <dsp:txXfrm>
        <a:off x="2060575" y="1318768"/>
        <a:ext cx="9607550" cy="659383"/>
      </dsp:txXfrm>
    </dsp:sp>
    <dsp:sp modelId="{C98BFFCD-7997-4B5C-982F-53D109CF6D43}">
      <dsp:nvSpPr>
        <dsp:cNvPr id="0" name=""/>
        <dsp:cNvSpPr/>
      </dsp:nvSpPr>
      <dsp:spPr>
        <a:xfrm>
          <a:off x="1298162" y="1978151"/>
          <a:ext cx="1524825" cy="152482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032BC2-B850-4B5C-8996-599D249B2FBB}">
      <dsp:nvSpPr>
        <dsp:cNvPr id="0" name=""/>
        <dsp:cNvSpPr/>
      </dsp:nvSpPr>
      <dsp:spPr>
        <a:xfrm>
          <a:off x="2060575" y="1978151"/>
          <a:ext cx="9607550" cy="15248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bg1">
                  <a:lumMod val="50000"/>
                </a:schemeClr>
              </a:solidFill>
            </a:rPr>
            <a:t>Interpersonal</a:t>
          </a:r>
          <a:endParaRPr lang="en-US" sz="3000" kern="1200" dirty="0">
            <a:solidFill>
              <a:schemeClr val="bg1">
                <a:lumMod val="50000"/>
              </a:schemeClr>
            </a:solidFill>
          </a:endParaRPr>
        </a:p>
      </dsp:txBody>
      <dsp:txXfrm>
        <a:off x="2060575" y="1978151"/>
        <a:ext cx="9607550" cy="659384"/>
      </dsp:txXfrm>
    </dsp:sp>
    <dsp:sp modelId="{DD8A21AA-7C6B-4475-B484-CCF7F2AA1ADA}">
      <dsp:nvSpPr>
        <dsp:cNvPr id="0" name=""/>
        <dsp:cNvSpPr/>
      </dsp:nvSpPr>
      <dsp:spPr>
        <a:xfrm>
          <a:off x="1730883" y="2637536"/>
          <a:ext cx="659384" cy="659384"/>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3E47AA-F158-4C24-B71E-D3A74B27D4AC}">
      <dsp:nvSpPr>
        <dsp:cNvPr id="0" name=""/>
        <dsp:cNvSpPr/>
      </dsp:nvSpPr>
      <dsp:spPr>
        <a:xfrm>
          <a:off x="2060575" y="2637536"/>
          <a:ext cx="9607550" cy="65938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bg1">
                  <a:lumMod val="50000"/>
                </a:schemeClr>
              </a:solidFill>
            </a:rPr>
            <a:t>Intrapersonal</a:t>
          </a:r>
          <a:endParaRPr lang="en-US" sz="3000" kern="1200" dirty="0">
            <a:solidFill>
              <a:schemeClr val="bg1">
                <a:lumMod val="50000"/>
              </a:schemeClr>
            </a:solidFill>
          </a:endParaRPr>
        </a:p>
      </dsp:txBody>
      <dsp:txXfrm>
        <a:off x="2060575" y="2637536"/>
        <a:ext cx="9607550" cy="6593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D70CD-0826-426C-8A96-9F5A2B89064A}">
      <dsp:nvSpPr>
        <dsp:cNvPr id="0" name=""/>
        <dsp:cNvSpPr/>
      </dsp:nvSpPr>
      <dsp:spPr>
        <a:xfrm>
          <a:off x="-311151" y="0"/>
          <a:ext cx="3014153" cy="301415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57DB2-8732-4B24-A8D2-3935632EFF3B}">
      <dsp:nvSpPr>
        <dsp:cNvPr id="0" name=""/>
        <dsp:cNvSpPr/>
      </dsp:nvSpPr>
      <dsp:spPr>
        <a:xfrm>
          <a:off x="1195925" y="0"/>
          <a:ext cx="5890502" cy="301415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bg1">
                  <a:lumMod val="50000"/>
                </a:schemeClr>
              </a:solidFill>
            </a:rPr>
            <a:t>Policy</a:t>
          </a:r>
          <a:endParaRPr lang="en-US" sz="2400" kern="1200" dirty="0">
            <a:solidFill>
              <a:schemeClr val="bg1">
                <a:lumMod val="50000"/>
              </a:schemeClr>
            </a:solidFill>
          </a:endParaRPr>
        </a:p>
      </dsp:txBody>
      <dsp:txXfrm>
        <a:off x="1195925" y="0"/>
        <a:ext cx="2945251" cy="482264"/>
      </dsp:txXfrm>
    </dsp:sp>
    <dsp:sp modelId="{BB8CFF12-1634-4B49-8E25-B808B7529568}">
      <dsp:nvSpPr>
        <dsp:cNvPr id="0" name=""/>
        <dsp:cNvSpPr/>
      </dsp:nvSpPr>
      <dsp:spPr>
        <a:xfrm>
          <a:off x="5334" y="544318"/>
          <a:ext cx="2381180" cy="238118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667932-5115-4BB9-92FE-0069BCF06639}">
      <dsp:nvSpPr>
        <dsp:cNvPr id="0" name=""/>
        <dsp:cNvSpPr/>
      </dsp:nvSpPr>
      <dsp:spPr>
        <a:xfrm>
          <a:off x="1195925" y="544318"/>
          <a:ext cx="5890502" cy="238118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bg1">
                  <a:lumMod val="50000"/>
                </a:schemeClr>
              </a:solidFill>
            </a:rPr>
            <a:t>Community</a:t>
          </a:r>
          <a:endParaRPr lang="en-US" sz="2400" kern="1200" dirty="0">
            <a:solidFill>
              <a:schemeClr val="bg1">
                <a:lumMod val="50000"/>
              </a:schemeClr>
            </a:solidFill>
          </a:endParaRPr>
        </a:p>
      </dsp:txBody>
      <dsp:txXfrm>
        <a:off x="1195925" y="544318"/>
        <a:ext cx="2945251" cy="482264"/>
      </dsp:txXfrm>
    </dsp:sp>
    <dsp:sp modelId="{E0E541BD-46C8-4FC1-883C-A4B9B2AFDBDD}">
      <dsp:nvSpPr>
        <dsp:cNvPr id="0" name=""/>
        <dsp:cNvSpPr/>
      </dsp:nvSpPr>
      <dsp:spPr>
        <a:xfrm>
          <a:off x="321821" y="1044317"/>
          <a:ext cx="1748208" cy="174820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1CEFB4-39A7-4727-9DFD-3EA6F4BDF7F8}">
      <dsp:nvSpPr>
        <dsp:cNvPr id="0" name=""/>
        <dsp:cNvSpPr/>
      </dsp:nvSpPr>
      <dsp:spPr>
        <a:xfrm>
          <a:off x="1195925" y="1044317"/>
          <a:ext cx="5890502" cy="174820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bg1">
                  <a:lumMod val="50000"/>
                </a:schemeClr>
              </a:solidFill>
            </a:rPr>
            <a:t>Institutional</a:t>
          </a:r>
          <a:endParaRPr lang="en-US" sz="2400" kern="1200" dirty="0">
            <a:solidFill>
              <a:schemeClr val="bg1">
                <a:lumMod val="50000"/>
              </a:schemeClr>
            </a:solidFill>
          </a:endParaRPr>
        </a:p>
      </dsp:txBody>
      <dsp:txXfrm>
        <a:off x="1195925" y="1044317"/>
        <a:ext cx="2945251" cy="482264"/>
      </dsp:txXfrm>
    </dsp:sp>
    <dsp:sp modelId="{C98BFFCD-7997-4B5C-982F-53D109CF6D43}">
      <dsp:nvSpPr>
        <dsp:cNvPr id="0" name=""/>
        <dsp:cNvSpPr/>
      </dsp:nvSpPr>
      <dsp:spPr>
        <a:xfrm>
          <a:off x="638307" y="1499990"/>
          <a:ext cx="1115236" cy="1115236"/>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032BC2-B850-4B5C-8996-599D249B2FBB}">
      <dsp:nvSpPr>
        <dsp:cNvPr id="0" name=""/>
        <dsp:cNvSpPr/>
      </dsp:nvSpPr>
      <dsp:spPr>
        <a:xfrm>
          <a:off x="1199459" y="1499990"/>
          <a:ext cx="5890502" cy="111523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bg1">
                  <a:lumMod val="50000"/>
                </a:schemeClr>
              </a:solidFill>
            </a:rPr>
            <a:t>Interpersonal</a:t>
          </a:r>
          <a:endParaRPr lang="en-US" sz="2400" kern="1200" dirty="0">
            <a:solidFill>
              <a:schemeClr val="bg1">
                <a:lumMod val="50000"/>
              </a:schemeClr>
            </a:solidFill>
          </a:endParaRPr>
        </a:p>
      </dsp:txBody>
      <dsp:txXfrm>
        <a:off x="1199459" y="1499990"/>
        <a:ext cx="2945251" cy="482264"/>
      </dsp:txXfrm>
    </dsp:sp>
    <dsp:sp modelId="{DD8A21AA-7C6B-4475-B484-CCF7F2AA1ADA}">
      <dsp:nvSpPr>
        <dsp:cNvPr id="0" name=""/>
        <dsp:cNvSpPr/>
      </dsp:nvSpPr>
      <dsp:spPr>
        <a:xfrm>
          <a:off x="954793" y="1999979"/>
          <a:ext cx="482264" cy="482264"/>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3E47AA-F158-4C24-B71E-D3A74B27D4AC}">
      <dsp:nvSpPr>
        <dsp:cNvPr id="0" name=""/>
        <dsp:cNvSpPr/>
      </dsp:nvSpPr>
      <dsp:spPr>
        <a:xfrm>
          <a:off x="1195925" y="1999979"/>
          <a:ext cx="5890502" cy="48226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solidFill>
                <a:schemeClr val="bg1">
                  <a:lumMod val="50000"/>
                </a:schemeClr>
              </a:solidFill>
            </a:rPr>
            <a:t>Intrapersonal</a:t>
          </a:r>
          <a:endParaRPr lang="en-US" sz="2400" kern="1200" dirty="0">
            <a:solidFill>
              <a:schemeClr val="bg1">
                <a:lumMod val="50000"/>
              </a:schemeClr>
            </a:solidFill>
          </a:endParaRPr>
        </a:p>
      </dsp:txBody>
      <dsp:txXfrm>
        <a:off x="1195925" y="1999979"/>
        <a:ext cx="2945251" cy="482264"/>
      </dsp:txXfrm>
    </dsp:sp>
    <dsp:sp modelId="{E01EB3C1-2BAF-400B-9BE9-429D83D7A3F9}">
      <dsp:nvSpPr>
        <dsp:cNvPr id="0" name=""/>
        <dsp:cNvSpPr/>
      </dsp:nvSpPr>
      <dsp:spPr>
        <a:xfrm>
          <a:off x="3106981" y="44324"/>
          <a:ext cx="4189855" cy="48226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50000"/>
                </a:schemeClr>
              </a:solidFill>
            </a:rPr>
            <a:t>Non discrimination policies (employment, schools, public accommodations, etc.)</a:t>
          </a:r>
          <a:endParaRPr lang="en-US" sz="1600" kern="1200" dirty="0">
            <a:solidFill>
              <a:schemeClr val="bg1">
                <a:lumMod val="50000"/>
              </a:schemeClr>
            </a:solidFill>
          </a:endParaRPr>
        </a:p>
      </dsp:txBody>
      <dsp:txXfrm>
        <a:off x="3106981" y="44324"/>
        <a:ext cx="4189855" cy="482264"/>
      </dsp:txXfrm>
    </dsp:sp>
    <dsp:sp modelId="{1732F6FB-C9DC-4E4C-85D8-6B9FBFF88D6C}">
      <dsp:nvSpPr>
        <dsp:cNvPr id="0" name=""/>
        <dsp:cNvSpPr/>
      </dsp:nvSpPr>
      <dsp:spPr>
        <a:xfrm>
          <a:off x="3106966" y="537228"/>
          <a:ext cx="4166558" cy="48226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50000"/>
                </a:schemeClr>
              </a:solidFill>
            </a:rPr>
            <a:t>Community involvement</a:t>
          </a:r>
          <a:endParaRPr lang="en-US" sz="1600" kern="1200" dirty="0">
            <a:solidFill>
              <a:schemeClr val="bg1">
                <a:lumMod val="50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bg1">
                  <a:lumMod val="50000"/>
                </a:schemeClr>
              </a:solidFill>
            </a:rPr>
            <a:t>Community acceptance</a:t>
          </a:r>
          <a:endParaRPr lang="en-US" sz="1600" kern="1200" dirty="0">
            <a:solidFill>
              <a:schemeClr val="bg1">
                <a:lumMod val="50000"/>
              </a:schemeClr>
            </a:solidFill>
          </a:endParaRPr>
        </a:p>
      </dsp:txBody>
      <dsp:txXfrm>
        <a:off x="3106966" y="537228"/>
        <a:ext cx="4166558" cy="482264"/>
      </dsp:txXfrm>
    </dsp:sp>
    <dsp:sp modelId="{CD0550B6-667D-47B2-BC1C-491686F7179F}">
      <dsp:nvSpPr>
        <dsp:cNvPr id="0" name=""/>
        <dsp:cNvSpPr/>
      </dsp:nvSpPr>
      <dsp:spPr>
        <a:xfrm>
          <a:off x="3106966" y="1024812"/>
          <a:ext cx="4166558" cy="48226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50000"/>
                </a:schemeClr>
              </a:solidFill>
            </a:rPr>
            <a:t>Competent health care providers</a:t>
          </a:r>
          <a:endParaRPr lang="en-US" sz="1600" kern="1200" dirty="0">
            <a:solidFill>
              <a:schemeClr val="bg1">
                <a:lumMod val="50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bg1">
                  <a:lumMod val="50000"/>
                </a:schemeClr>
              </a:solidFill>
            </a:rPr>
            <a:t>Education of police</a:t>
          </a:r>
          <a:endParaRPr lang="en-US" sz="1600" kern="1200" dirty="0">
            <a:solidFill>
              <a:schemeClr val="bg1">
                <a:lumMod val="50000"/>
              </a:schemeClr>
            </a:solidFill>
          </a:endParaRPr>
        </a:p>
      </dsp:txBody>
      <dsp:txXfrm>
        <a:off x="3106966" y="1024812"/>
        <a:ext cx="4166558" cy="482264"/>
      </dsp:txXfrm>
    </dsp:sp>
    <dsp:sp modelId="{FA2471DA-AADB-44C6-99DB-8DD00C6BE073}">
      <dsp:nvSpPr>
        <dsp:cNvPr id="0" name=""/>
        <dsp:cNvSpPr/>
      </dsp:nvSpPr>
      <dsp:spPr>
        <a:xfrm>
          <a:off x="3106981" y="1512395"/>
          <a:ext cx="4028455" cy="48226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50000"/>
                </a:schemeClr>
              </a:solidFill>
            </a:rPr>
            <a:t>Social support</a:t>
          </a:r>
          <a:endParaRPr lang="en-US" sz="1600" kern="1200" dirty="0">
            <a:solidFill>
              <a:schemeClr val="bg1">
                <a:lumMod val="50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bg1">
                  <a:lumMod val="50000"/>
                </a:schemeClr>
              </a:solidFill>
            </a:rPr>
            <a:t>Family acceptance</a:t>
          </a:r>
          <a:endParaRPr lang="en-US" sz="1600" kern="1200" dirty="0">
            <a:solidFill>
              <a:schemeClr val="bg1">
                <a:lumMod val="50000"/>
              </a:schemeClr>
            </a:solidFill>
          </a:endParaRPr>
        </a:p>
      </dsp:txBody>
      <dsp:txXfrm>
        <a:off x="3106981" y="1512395"/>
        <a:ext cx="4028455" cy="482264"/>
      </dsp:txXfrm>
    </dsp:sp>
    <dsp:sp modelId="{AFD4D74B-A87B-4AD3-A43E-C4A12BFEE8F9}">
      <dsp:nvSpPr>
        <dsp:cNvPr id="0" name=""/>
        <dsp:cNvSpPr/>
      </dsp:nvSpPr>
      <dsp:spPr>
        <a:xfrm>
          <a:off x="3179699" y="1999979"/>
          <a:ext cx="4028455" cy="48226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lumMod val="50000"/>
                </a:schemeClr>
              </a:solidFill>
            </a:rPr>
            <a:t>Self esteem</a:t>
          </a:r>
          <a:endParaRPr lang="en-US" sz="1600" kern="1200" dirty="0">
            <a:solidFill>
              <a:schemeClr val="bg1">
                <a:lumMod val="50000"/>
              </a:schemeClr>
            </a:solidFill>
          </a:endParaRPr>
        </a:p>
        <a:p>
          <a:pPr marL="171450" lvl="1" indent="-171450" algn="l" defTabSz="711200">
            <a:lnSpc>
              <a:spcPct val="90000"/>
            </a:lnSpc>
            <a:spcBef>
              <a:spcPct val="0"/>
            </a:spcBef>
            <a:spcAft>
              <a:spcPct val="15000"/>
            </a:spcAft>
            <a:buChar char="••"/>
          </a:pPr>
          <a:r>
            <a:rPr lang="en-US" sz="1600" kern="1200" dirty="0" smtClean="0">
              <a:solidFill>
                <a:schemeClr val="bg1">
                  <a:lumMod val="50000"/>
                </a:schemeClr>
              </a:solidFill>
            </a:rPr>
            <a:t>Gender affirmation</a:t>
          </a:r>
          <a:endParaRPr lang="en-US" sz="1600" kern="1200" dirty="0">
            <a:solidFill>
              <a:schemeClr val="bg1">
                <a:lumMod val="50000"/>
              </a:schemeClr>
            </a:solidFill>
          </a:endParaRPr>
        </a:p>
      </dsp:txBody>
      <dsp:txXfrm>
        <a:off x="3179699" y="1999979"/>
        <a:ext cx="4028455" cy="4822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07508-FA13-4C26-99E9-BE07099F0F95}">
      <dsp:nvSpPr>
        <dsp:cNvPr id="0" name=""/>
        <dsp:cNvSpPr/>
      </dsp:nvSpPr>
      <dsp:spPr>
        <a:xfrm>
          <a:off x="2461878" y="54309"/>
          <a:ext cx="2982909" cy="282411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smtClean="0">
              <a:solidFill>
                <a:srgbClr val="39587F"/>
              </a:solidFill>
            </a:rPr>
            <a:t>Gender</a:t>
          </a:r>
          <a:endParaRPr lang="en-US" sz="2500" kern="1200" dirty="0">
            <a:solidFill>
              <a:srgbClr val="39587F"/>
            </a:solidFill>
          </a:endParaRPr>
        </a:p>
      </dsp:txBody>
      <dsp:txXfrm>
        <a:off x="2806060" y="434478"/>
        <a:ext cx="2294546" cy="896111"/>
      </dsp:txXfrm>
    </dsp:sp>
    <dsp:sp modelId="{08D6A127-76BB-41C8-9014-8C6E1DAB4187}">
      <dsp:nvSpPr>
        <dsp:cNvPr id="0" name=""/>
        <dsp:cNvSpPr/>
      </dsp:nvSpPr>
      <dsp:spPr>
        <a:xfrm>
          <a:off x="3711004" y="1303435"/>
          <a:ext cx="2982909" cy="282411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smtClean="0">
              <a:solidFill>
                <a:srgbClr val="39587F"/>
              </a:solidFill>
            </a:rPr>
            <a:t>Race/ ethnicity</a:t>
          </a:r>
          <a:endParaRPr lang="en-US" sz="2500" kern="1200" dirty="0">
            <a:solidFill>
              <a:srgbClr val="39587F"/>
            </a:solidFill>
          </a:endParaRPr>
        </a:p>
      </dsp:txBody>
      <dsp:txXfrm>
        <a:off x="5317186" y="1629294"/>
        <a:ext cx="1147273" cy="2172392"/>
      </dsp:txXfrm>
    </dsp:sp>
    <dsp:sp modelId="{2ED52F0D-F0D5-4804-95EE-4F8CCAEC459F}">
      <dsp:nvSpPr>
        <dsp:cNvPr id="0" name=""/>
        <dsp:cNvSpPr/>
      </dsp:nvSpPr>
      <dsp:spPr>
        <a:xfrm>
          <a:off x="2538214" y="2524263"/>
          <a:ext cx="2982909" cy="282411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sz="2500" kern="1200" dirty="0" smtClean="0">
              <a:solidFill>
                <a:srgbClr val="39587F"/>
              </a:solidFill>
            </a:rPr>
            <a:t>Class</a:t>
          </a:r>
          <a:endParaRPr lang="en-US" sz="2500" kern="1200" dirty="0">
            <a:solidFill>
              <a:srgbClr val="39587F"/>
            </a:solidFill>
          </a:endParaRPr>
        </a:p>
      </dsp:txBody>
      <dsp:txXfrm>
        <a:off x="2882396" y="4072093"/>
        <a:ext cx="2294546" cy="896111"/>
      </dsp:txXfrm>
    </dsp:sp>
    <dsp:sp modelId="{3F68D154-DD46-4B63-B97A-7FB420C44002}">
      <dsp:nvSpPr>
        <dsp:cNvPr id="0" name=""/>
        <dsp:cNvSpPr/>
      </dsp:nvSpPr>
      <dsp:spPr>
        <a:xfrm>
          <a:off x="1212752" y="1303435"/>
          <a:ext cx="2982909" cy="282411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solidFill>
                <a:srgbClr val="39587F"/>
              </a:solidFill>
            </a:rPr>
            <a:t>Sexuality</a:t>
          </a:r>
          <a:endParaRPr lang="en-US" sz="2400" kern="1200" dirty="0">
            <a:solidFill>
              <a:srgbClr val="39587F"/>
            </a:solidFill>
          </a:endParaRPr>
        </a:p>
      </dsp:txBody>
      <dsp:txXfrm>
        <a:off x="1442207" y="1629294"/>
        <a:ext cx="1147273" cy="21723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54151-2799-4359-A82E-BDD6DB5F56B7}">
      <dsp:nvSpPr>
        <dsp:cNvPr id="0" name=""/>
        <dsp:cNvSpPr/>
      </dsp:nvSpPr>
      <dsp:spPr>
        <a:xfrm>
          <a:off x="0" y="203518"/>
          <a:ext cx="11792197" cy="41394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rtl="0">
            <a:lnSpc>
              <a:spcPct val="90000"/>
            </a:lnSpc>
            <a:spcBef>
              <a:spcPct val="0"/>
            </a:spcBef>
            <a:spcAft>
              <a:spcPct val="35000"/>
            </a:spcAft>
          </a:pPr>
          <a:r>
            <a:rPr lang="en-US" sz="5800" kern="1200" dirty="0"/>
            <a:t>“Be open to someone's individuality. Just because you’ve worked with one _____, doesn’t mean the next _____ will be just like them”.</a:t>
          </a:r>
        </a:p>
      </dsp:txBody>
      <dsp:txXfrm>
        <a:off x="202072" y="405590"/>
        <a:ext cx="11388053" cy="37353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45055-52AD-485B-B161-38EE6A520088}">
      <dsp:nvSpPr>
        <dsp:cNvPr id="0" name=""/>
        <dsp:cNvSpPr/>
      </dsp:nvSpPr>
      <dsp:spPr>
        <a:xfrm>
          <a:off x="0" y="240358"/>
          <a:ext cx="11227443" cy="36398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rtl="0">
            <a:lnSpc>
              <a:spcPct val="90000"/>
            </a:lnSpc>
            <a:spcBef>
              <a:spcPct val="0"/>
            </a:spcBef>
            <a:spcAft>
              <a:spcPct val="35000"/>
            </a:spcAft>
          </a:pPr>
          <a:r>
            <a:rPr lang="en-US" sz="5100" kern="1200" dirty="0"/>
            <a:t>Examines the ways in which the unique stressors experienced by minority individuals may relate to </a:t>
          </a:r>
          <a:r>
            <a:rPr lang="en-US" sz="5100" b="1" i="1" kern="1200" dirty="0"/>
            <a:t>mental health disparities in health </a:t>
          </a:r>
          <a:r>
            <a:rPr lang="en-US" sz="5100" kern="1200" dirty="0"/>
            <a:t>(Meyer, 2003).</a:t>
          </a:r>
        </a:p>
      </dsp:txBody>
      <dsp:txXfrm>
        <a:off x="177684" y="418042"/>
        <a:ext cx="10872075" cy="3284502"/>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7ACDB8-440B-472D-8E89-D1E92CBD30E2}" type="datetimeFigureOut">
              <a:rPr lang="en-US" smtClean="0"/>
              <a:pPr/>
              <a:t>10/24/2018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D6A3C-64D6-48D8-A11D-89A41E27C2E9}" type="slidenum">
              <a:rPr lang="en-US" smtClean="0"/>
              <a:pPr/>
              <a:t>‹#›</a:t>
            </a:fld>
            <a:endParaRPr lang="en-US"/>
          </a:p>
        </p:txBody>
      </p:sp>
    </p:spTree>
    <p:extLst>
      <p:ext uri="{BB962C8B-B14F-4D97-AF65-F5344CB8AC3E}">
        <p14:creationId xmlns:p14="http://schemas.microsoft.com/office/powerpoint/2010/main" val="46066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ids.gov/hiv-aids-basics/just-diagnosed-with-hiv-aids/treatment-options/overview-of-hiv-treatment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laad.org/reference/transgende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gucchd.georgetown.edu/72808.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participants.</a:t>
            </a:r>
            <a:r>
              <a:rPr lang="en-US" baseline="0" dirty="0" smtClean="0"/>
              <a:t> </a:t>
            </a:r>
            <a:endParaRPr lang="en-US" dirty="0" smtClean="0"/>
          </a:p>
          <a:p>
            <a:r>
              <a:rPr lang="en-US" dirty="0" smtClean="0"/>
              <a:t>Identify YMSM/LGBT CoE as the organization who developed curriculum.</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1</a:t>
            </a:fld>
            <a:endParaRPr lang="en-US"/>
          </a:p>
        </p:txBody>
      </p:sp>
    </p:spTree>
    <p:extLst>
      <p:ext uri="{BB962C8B-B14F-4D97-AF65-F5344CB8AC3E}">
        <p14:creationId xmlns:p14="http://schemas.microsoft.com/office/powerpoint/2010/main" val="2249059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next section will cover related health issues specific to trans individuals and communities. It is important for providers to view the client as a whole being, aiming to increase wellness not just in some areas, but in all areas of the client’s life. When providers work from this approach – the client may experience greater overall health outcomes.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10</a:t>
            </a:fld>
            <a:endParaRPr lang="en-US"/>
          </a:p>
        </p:txBody>
      </p:sp>
    </p:spTree>
    <p:extLst>
      <p:ext uri="{BB962C8B-B14F-4D97-AF65-F5344CB8AC3E}">
        <p14:creationId xmlns:p14="http://schemas.microsoft.com/office/powerpoint/2010/main" val="467059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important for providers not to assume that transgender clients do not need services such as pelvic exams or contraception, or that understanding transgender sexual and reproductive health is too complex. Each transgender clients have unique health care needs. Providers should become familiar with clinical guidelines for transgender people and find a way to engage in discussion with clients about their sexual and reproductive health experiences. </a:t>
            </a:r>
            <a:endParaRPr lang="en-US" dirty="0"/>
          </a:p>
        </p:txBody>
      </p:sp>
      <p:sp>
        <p:nvSpPr>
          <p:cNvPr id="4" name="Slide Number Placeholder 3"/>
          <p:cNvSpPr>
            <a:spLocks noGrp="1"/>
          </p:cNvSpPr>
          <p:nvPr>
            <p:ph type="sldNum" sz="quarter" idx="10"/>
          </p:nvPr>
        </p:nvSpPr>
        <p:spPr/>
        <p:txBody>
          <a:bodyPr/>
          <a:lstStyle/>
          <a:p>
            <a:fld id="{6A0F7A57-2779-4A46-87D8-871B381125DA}" type="slidenum">
              <a:rPr lang="en-US" smtClean="0"/>
              <a:t>11</a:t>
            </a:fld>
            <a:endParaRPr lang="en-US"/>
          </a:p>
        </p:txBody>
      </p:sp>
    </p:spTree>
    <p:extLst>
      <p:ext uri="{BB962C8B-B14F-4D97-AF65-F5344CB8AC3E}">
        <p14:creationId xmlns:p14="http://schemas.microsoft.com/office/powerpoint/2010/main" val="3050103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Read the text on the slide and proceed to the next slide.</a:t>
            </a:r>
          </a:p>
          <a:p>
            <a:endParaRPr lang="en-US" dirty="0"/>
          </a:p>
        </p:txBody>
      </p:sp>
      <p:sp>
        <p:nvSpPr>
          <p:cNvPr id="4" name="Slide Number Placeholder 3"/>
          <p:cNvSpPr>
            <a:spLocks noGrp="1"/>
          </p:cNvSpPr>
          <p:nvPr>
            <p:ph type="sldNum" sz="quarter" idx="10"/>
          </p:nvPr>
        </p:nvSpPr>
        <p:spPr/>
        <p:txBody>
          <a:bodyPr/>
          <a:lstStyle/>
          <a:p>
            <a:fld id="{6A0F7A57-2779-4A46-87D8-871B381125DA}" type="slidenum">
              <a:rPr lang="en-US" smtClean="0"/>
              <a:t>12</a:t>
            </a:fld>
            <a:endParaRPr lang="en-US"/>
          </a:p>
        </p:txBody>
      </p:sp>
    </p:spTree>
    <p:extLst>
      <p:ext uri="{BB962C8B-B14F-4D97-AF65-F5344CB8AC3E}">
        <p14:creationId xmlns:p14="http://schemas.microsoft.com/office/powerpoint/2010/main" val="3230566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Among the trans men in the </a:t>
            </a:r>
            <a:r>
              <a:rPr lang="en-US" sz="1200" kern="1200" dirty="0" err="1" smtClean="0">
                <a:solidFill>
                  <a:schemeClr val="tx1"/>
                </a:solidFill>
                <a:effectLst/>
                <a:latin typeface="+mn-lt"/>
                <a:ea typeface="+mn-ea"/>
                <a:cs typeface="+mn-cs"/>
              </a:rPr>
              <a:t>Reisner</a:t>
            </a:r>
            <a:r>
              <a:rPr lang="en-US" sz="1200" kern="1200" dirty="0" smtClean="0">
                <a:solidFill>
                  <a:schemeClr val="tx1"/>
                </a:solidFill>
                <a:effectLst/>
                <a:latin typeface="+mn-lt"/>
                <a:ea typeface="+mn-ea"/>
                <a:cs typeface="+mn-cs"/>
              </a:rPr>
              <a:t> study, 65% of respondents reported regular alcohol use (5+drinks per week); 17% reported marijuana use; 13% smoked cigarettes; 9% reported stimulant use and 9% reported </a:t>
            </a:r>
            <a:r>
              <a:rPr lang="en-US" dirty="0" smtClean="0"/>
              <a:t>injection substance use</a:t>
            </a:r>
            <a:r>
              <a:rPr lang="en-US" sz="1200" kern="1200" dirty="0" smtClean="0">
                <a:solidFill>
                  <a:schemeClr val="tx1"/>
                </a:solidFill>
                <a:effectLst/>
                <a:latin typeface="+mn-lt"/>
                <a:ea typeface="+mn-ea"/>
                <a:cs typeface="+mn-cs"/>
              </a:rPr>
              <a:t>.</a:t>
            </a:r>
            <a:r>
              <a:rPr lang="en-US" dirty="0" smtClean="0"/>
              <a:t> </a:t>
            </a:r>
            <a:r>
              <a:rPr lang="en-US" sz="1200" kern="1200" dirty="0" smtClean="0">
                <a:solidFill>
                  <a:schemeClr val="tx1"/>
                </a:solidFill>
                <a:effectLst/>
                <a:latin typeface="+mn-lt"/>
                <a:ea typeface="+mn-ea"/>
                <a:cs typeface="+mn-cs"/>
              </a:rPr>
              <a:t>Types of substances used vary regionally.</a:t>
            </a:r>
          </a:p>
          <a:p>
            <a:endParaRPr lang="en-US" dirty="0" smtClean="0"/>
          </a:p>
          <a:p>
            <a:r>
              <a:rPr lang="en-US" b="1" dirty="0" smtClean="0"/>
              <a:t>Optional Activity:</a:t>
            </a:r>
          </a:p>
          <a:p>
            <a:r>
              <a:rPr lang="en-US" b="1" dirty="0" smtClean="0"/>
              <a:t>It might be helpful to explore with participants the following question, “Why do you think substance use rates are high for transgender individuals?”</a:t>
            </a:r>
          </a:p>
          <a:p>
            <a:endParaRPr lang="en-US" b="1" dirty="0" smtClean="0"/>
          </a:p>
          <a:p>
            <a:r>
              <a:rPr lang="en-US" b="1" dirty="0" smtClean="0"/>
              <a:t>This question is intended to get participants thinking about the unique challenges transgender individuals face, and how those challenges impact their lives.</a:t>
            </a:r>
          </a:p>
          <a:p>
            <a:endParaRPr lang="en-US" b="1" dirty="0" smtClean="0"/>
          </a:p>
          <a:p>
            <a:r>
              <a:rPr lang="en-US" b="1" dirty="0" smtClean="0"/>
              <a:t>Trainer is encouraged to write these responses down on easel chart or dry erase board so all participants can read and review responses.</a:t>
            </a:r>
          </a:p>
          <a:p>
            <a:endParaRPr lang="en-US" b="1" dirty="0" smtClean="0"/>
          </a:p>
          <a:p>
            <a:endParaRPr lang="en-US" b="1" dirty="0" smtClean="0"/>
          </a:p>
          <a:p>
            <a:endParaRPr lang="en-US" b="1" dirty="0" smtClean="0"/>
          </a:p>
          <a:p>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13</a:t>
            </a:fld>
            <a:endParaRPr lang="en-US"/>
          </a:p>
        </p:txBody>
      </p:sp>
    </p:spTree>
    <p:extLst>
      <p:ext uri="{BB962C8B-B14F-4D97-AF65-F5344CB8AC3E}">
        <p14:creationId xmlns:p14="http://schemas.microsoft.com/office/powerpoint/2010/main" val="2780757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Substance use is an issue in trans communities, especially because many trans people use substances in order to cope with experiences of </a:t>
            </a:r>
            <a:r>
              <a:rPr lang="en-US" dirty="0" err="1" smtClean="0"/>
              <a:t>transphobia</a:t>
            </a:r>
            <a:r>
              <a:rPr lang="en-US" dirty="0" smtClean="0"/>
              <a:t>. </a:t>
            </a:r>
          </a:p>
          <a:p>
            <a:endParaRPr lang="en-US" dirty="0" smtClean="0"/>
          </a:p>
          <a:p>
            <a:r>
              <a:rPr lang="en-US" dirty="0" err="1" smtClean="0"/>
              <a:t>Transphobia</a:t>
            </a:r>
            <a:r>
              <a:rPr lang="en-US" dirty="0" smtClean="0"/>
              <a:t> is defined as: fear, dislike and/or prejudice of transgender individuals. More about </a:t>
            </a:r>
            <a:r>
              <a:rPr lang="en-US" dirty="0" err="1" smtClean="0"/>
              <a:t>transphobia</a:t>
            </a:r>
            <a:r>
              <a:rPr lang="en-US" dirty="0" smtClean="0"/>
              <a:t> will be discussed in the final section of this module.</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14</a:t>
            </a:fld>
            <a:endParaRPr lang="en-US"/>
          </a:p>
        </p:txBody>
      </p:sp>
    </p:spTree>
    <p:extLst>
      <p:ext uri="{BB962C8B-B14F-4D97-AF65-F5344CB8AC3E}">
        <p14:creationId xmlns:p14="http://schemas.microsoft.com/office/powerpoint/2010/main" val="3504614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HIV is treated using a combination of medications to fight HIV infection, referred to as antiretroviral therapy (ART). ART isn’t a cure, but it can control the virus so that HIV-positive individuals can live a longer, healthier lives. ART can also reduce the risk of transmitting HIV to others.</a:t>
            </a:r>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en-US" dirty="0" smtClean="0"/>
              <a:t>Read the text on the slide and proceed to the next slide.</a:t>
            </a:r>
          </a:p>
          <a:p>
            <a:endParaRPr lang="en-US" dirty="0" smtClean="0"/>
          </a:p>
          <a:p>
            <a:r>
              <a:rPr lang="en-US" dirty="0" smtClean="0"/>
              <a:t>Additional Resource:</a:t>
            </a:r>
          </a:p>
          <a:p>
            <a:r>
              <a:rPr lang="en-US" dirty="0" smtClean="0">
                <a:hlinkClick r:id="rId3"/>
              </a:rPr>
              <a:t>https://www.aids.gov/hiv-aids-basics/just-diagnosed-with-hiv-aids/treatment-options/overview-of-hiv-treatments/</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15</a:t>
            </a:fld>
            <a:endParaRPr lang="en-US"/>
          </a:p>
        </p:txBody>
      </p:sp>
    </p:spTree>
    <p:extLst>
      <p:ext uri="{BB962C8B-B14F-4D97-AF65-F5344CB8AC3E}">
        <p14:creationId xmlns:p14="http://schemas.microsoft.com/office/powerpoint/2010/main" val="564956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65320"/>
          </a:xfrm>
        </p:spPr>
        <p:txBody>
          <a:bodyPr/>
          <a:lstStyle/>
          <a:p>
            <a:r>
              <a:rPr lang="en-US" dirty="0" smtClean="0"/>
              <a:t>There are only </a:t>
            </a:r>
            <a:r>
              <a:rPr lang="en-US" sz="1200" kern="1200" dirty="0" smtClean="0">
                <a:solidFill>
                  <a:schemeClr val="tx1"/>
                </a:solidFill>
                <a:effectLst/>
                <a:latin typeface="+mn-lt"/>
                <a:ea typeface="+mn-ea"/>
                <a:cs typeface="+mn-cs"/>
              </a:rPr>
              <a:t>estimated prevalence numbers for HIV among trans communities. Not all health jurisdictions choose to collect surveillance data that captures both sex assigned at birth and current gender identity.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2008 meta-analysis from the CDC found an estimated prevalence of 28% among all studies that reported HIV status, in comparison to only a 12% average prevalence when participants self-reported their HIV status. </a:t>
            </a:r>
          </a:p>
          <a:p>
            <a:endParaRPr lang="en-US" dirty="0" smtClean="0"/>
          </a:p>
          <a:p>
            <a:r>
              <a:rPr lang="en-US" sz="1200" kern="1200" dirty="0" smtClean="0">
                <a:solidFill>
                  <a:schemeClr val="tx1"/>
                </a:solidFill>
                <a:effectLst/>
                <a:latin typeface="+mn-lt"/>
                <a:ea typeface="+mn-ea"/>
                <a:cs typeface="+mn-cs"/>
              </a:rPr>
              <a:t>This figure tells us that there are opportunities to increase HIV testing among this population. Additionally, when analysis was broken out by race/ethnicity, there was a 56% estimated prevalence among Black trans women, highlighting the community that desperately needs additional resources.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 of the data that has collected HIV status among trans men show a low prevalence between 0-3%. Trans men who have sex with non-trans men (TMSM) report engaging in high risk sexual behaviors, however we do not yet see a high rate of HIV. In order to keep these numbers low, organizations that serve gay and bisexual men could ensure that their services and prevention messaging are inclusive of trans men.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3D6A3C-64D6-48D8-A11D-89A41E27C2E9}" type="slidenum">
              <a:rPr lang="en-US" smtClean="0"/>
              <a:pPr/>
              <a:t>16</a:t>
            </a:fld>
            <a:endParaRPr lang="en-US"/>
          </a:p>
        </p:txBody>
      </p:sp>
    </p:spTree>
    <p:extLst>
      <p:ext uri="{BB962C8B-B14F-4D97-AF65-F5344CB8AC3E}">
        <p14:creationId xmlns:p14="http://schemas.microsoft.com/office/powerpoint/2010/main" val="1165436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Read the text on the slide and proceed to the next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Quote is from the</a:t>
            </a:r>
            <a:r>
              <a:rPr lang="en-US" baseline="0" dirty="0" smtClean="0"/>
              <a:t> referenced article.</a:t>
            </a:r>
            <a:endParaRPr lang="en-US" dirty="0" smtClean="0"/>
          </a:p>
          <a:p>
            <a:endParaRPr lang="en-US" dirty="0"/>
          </a:p>
        </p:txBody>
      </p:sp>
      <p:sp>
        <p:nvSpPr>
          <p:cNvPr id="4" name="Slide Number Placeholder 3"/>
          <p:cNvSpPr>
            <a:spLocks noGrp="1"/>
          </p:cNvSpPr>
          <p:nvPr>
            <p:ph type="sldNum" sz="quarter" idx="10"/>
          </p:nvPr>
        </p:nvSpPr>
        <p:spPr/>
        <p:txBody>
          <a:bodyPr/>
          <a:lstStyle/>
          <a:p>
            <a:fld id="{6A0F7A57-2779-4A46-87D8-871B381125DA}" type="slidenum">
              <a:rPr lang="en-US" smtClean="0"/>
              <a:t>17</a:t>
            </a:fld>
            <a:endParaRPr lang="en-US"/>
          </a:p>
        </p:txBody>
      </p:sp>
    </p:spTree>
    <p:extLst>
      <p:ext uri="{BB962C8B-B14F-4D97-AF65-F5344CB8AC3E}">
        <p14:creationId xmlns:p14="http://schemas.microsoft.com/office/powerpoint/2010/main" val="2743933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this slide is to highlight the need for culturally appropriate mental health services for trans people. </a:t>
            </a:r>
          </a:p>
          <a:p>
            <a:endParaRPr lang="en-US" sz="1200" kern="1200" dirty="0" smtClean="0">
              <a:solidFill>
                <a:srgbClr val="FF0000"/>
              </a:solidFill>
              <a:effectLst/>
              <a:latin typeface="+mn-lt"/>
              <a:ea typeface="+mn-ea"/>
              <a:cs typeface="+mn-cs"/>
            </a:endParaRPr>
          </a:p>
          <a:p>
            <a:r>
              <a:rPr lang="en-US" sz="1200" kern="1200" dirty="0" smtClean="0">
                <a:effectLst/>
                <a:latin typeface="+mn-lt"/>
                <a:ea typeface="+mn-ea"/>
                <a:cs typeface="+mn-cs"/>
              </a:rPr>
              <a:t>Additionally, a trans person’s gender identity may or may not be an issue in their lives.  It is important for providers to be aware “gender” should only be discussed if the client reports that as an issue they are </a:t>
            </a:r>
            <a:r>
              <a:rPr lang="en-US" dirty="0" smtClean="0"/>
              <a:t>dealing with.</a:t>
            </a:r>
            <a:endParaRPr lang="en-US" sz="1200" kern="1200" dirty="0" smtClean="0">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18</a:t>
            </a:fld>
            <a:endParaRPr lang="en-US"/>
          </a:p>
        </p:txBody>
      </p:sp>
    </p:spTree>
    <p:extLst>
      <p:ext uri="{BB962C8B-B14F-4D97-AF65-F5344CB8AC3E}">
        <p14:creationId xmlns:p14="http://schemas.microsoft.com/office/powerpoint/2010/main" val="788340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important for providers to be aware of the importance of hormone therapy, if the client identifies hormone therapy as a need/goal. </a:t>
            </a:r>
          </a:p>
          <a:p>
            <a:endParaRPr lang="en-US" dirty="0" smtClean="0"/>
          </a:p>
          <a:p>
            <a:r>
              <a:rPr lang="en-US" dirty="0" smtClean="0"/>
              <a:t>The research indicates that access to trans related care, including hormone therapy, can improve the mental health status of trans individuals.</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19</a:t>
            </a:fld>
            <a:endParaRPr lang="en-US"/>
          </a:p>
        </p:txBody>
      </p:sp>
    </p:spTree>
    <p:extLst>
      <p:ext uri="{BB962C8B-B14F-4D97-AF65-F5344CB8AC3E}">
        <p14:creationId xmlns:p14="http://schemas.microsoft.com/office/powerpoint/2010/main" val="307610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Trainer reviews the goals of the module by informing participants that at the end of Module on YMSM &amp; LGBT Cultural Competence, they</a:t>
            </a:r>
            <a:r>
              <a:rPr lang="en-US" b="0" dirty="0"/>
              <a:t> w</a:t>
            </a:r>
            <a:r>
              <a:rPr lang="en-US" b="0" baseline="0" dirty="0"/>
              <a:t>ill be able to: </a:t>
            </a:r>
          </a:p>
          <a:p>
            <a:endParaRPr lang="en-US" dirty="0"/>
          </a:p>
          <a:p>
            <a:pPr marL="232943" indent="-232943">
              <a:buAutoNum type="alphaLcParenR"/>
            </a:pPr>
            <a:r>
              <a:rPr lang="en-US" b="0" baseline="0" dirty="0"/>
              <a:t>To define cultural competence, humility, proficiency and identify &amp; incorporate practices that engage and retain YMSMs in care</a:t>
            </a:r>
          </a:p>
          <a:p>
            <a:endParaRPr lang="en-US" b="0" baseline="0" dirty="0"/>
          </a:p>
          <a:p>
            <a:r>
              <a:rPr lang="en-US" b="0" baseline="0" dirty="0"/>
              <a:t>b)  To identify at least 2 strategies for culturally effective interactions and identify at least one practice behavior that will be used after the training</a:t>
            </a:r>
          </a:p>
        </p:txBody>
      </p:sp>
      <p:sp>
        <p:nvSpPr>
          <p:cNvPr id="4" name="Slide Number Placeholder 3"/>
          <p:cNvSpPr>
            <a:spLocks noGrp="1"/>
          </p:cNvSpPr>
          <p:nvPr>
            <p:ph type="sldNum" sz="quarter" idx="10"/>
          </p:nvPr>
        </p:nvSpPr>
        <p:spPr/>
        <p:txBody>
          <a:bodyPr/>
          <a:lstStyle/>
          <a:p>
            <a:fld id="{00C2020F-4E4E-463A-95B7-DDFFF607D600}" type="slidenum">
              <a:rPr lang="en-US" smtClean="0"/>
              <a:pPr/>
              <a:t>2</a:t>
            </a:fld>
            <a:endParaRPr lang="en-US"/>
          </a:p>
        </p:txBody>
      </p:sp>
    </p:spTree>
    <p:extLst>
      <p:ext uri="{BB962C8B-B14F-4D97-AF65-F5344CB8AC3E}">
        <p14:creationId xmlns:p14="http://schemas.microsoft.com/office/powerpoint/2010/main" val="3952435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Puberty blockers are</a:t>
            </a:r>
            <a:r>
              <a:rPr lang="en-US" baseline="0" dirty="0" smtClean="0"/>
              <a:t> used to</a:t>
            </a:r>
            <a:r>
              <a:rPr lang="en-US" dirty="0" smtClean="0"/>
              <a:t> block hormone-induced biological changes</a:t>
            </a:r>
            <a:r>
              <a:rPr lang="en-US" baseline="0" dirty="0" smtClean="0"/>
              <a:t> (</a:t>
            </a:r>
            <a:r>
              <a:rPr lang="en-US" dirty="0" smtClean="0"/>
              <a:t>such as vocal chord changes, the development of breast tissue or changes in facial structure)</a:t>
            </a:r>
            <a:r>
              <a:rPr lang="en-US" baseline="0" dirty="0" smtClean="0"/>
              <a:t> </a:t>
            </a:r>
            <a:r>
              <a:rPr lang="en-US" dirty="0" smtClean="0"/>
              <a:t>can be especially distressing to children who are gender-non conforming or transgender. It is important to note that these change are irreversible. </a:t>
            </a:r>
          </a:p>
          <a:p>
            <a:endParaRPr lang="en-US" dirty="0" smtClean="0"/>
          </a:p>
          <a:p>
            <a:r>
              <a:rPr lang="en-US" dirty="0" smtClean="0"/>
              <a:t>There</a:t>
            </a:r>
            <a:r>
              <a:rPr lang="en-US" baseline="0" dirty="0" smtClean="0"/>
              <a:t> have been some concern on the decrease in bone density during treatment with puberty suppression. This is because, estrogen and testosterone, the hormones blocked by these medications, also play a role in a child's neurological development and bone growth. </a:t>
            </a:r>
          </a:p>
          <a:p>
            <a:endParaRPr lang="en-US" baseline="0" dirty="0" smtClean="0"/>
          </a:p>
          <a:p>
            <a:r>
              <a:rPr lang="en-US" dirty="0" smtClean="0"/>
              <a:t>Endocrine guidelines recommend that after 1 year of hormone treatment, the transsexual individual, the attending endocrinologist, and the mental health care professional may consider gender confirming/affirming surgery.</a:t>
            </a:r>
            <a:endParaRPr lang="en-US" baseline="0" dirty="0" smtClean="0"/>
          </a:p>
          <a:p>
            <a:endParaRPr lang="en-US" dirty="0" smtClean="0"/>
          </a:p>
          <a:p>
            <a:r>
              <a:rPr lang="en-US" dirty="0" smtClean="0"/>
              <a:t>Although studies have shown this procedure to be relatively safe and effective</a:t>
            </a:r>
            <a:r>
              <a:rPr lang="en-US" baseline="0" dirty="0" smtClean="0"/>
              <a:t>, little is known about the long-term effects of stalling puberty at the age when children normally go through it and the implication of taking medication for long period of time. Providers should engage in research to ensure safe transition of their transgender clients.  </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A0F7A57-2779-4A46-87D8-871B381125DA}" type="slidenum">
              <a:rPr lang="en-US" smtClean="0"/>
              <a:t>20</a:t>
            </a:fld>
            <a:endParaRPr lang="en-US"/>
          </a:p>
        </p:txBody>
      </p:sp>
    </p:spTree>
    <p:extLst>
      <p:ext uri="{BB962C8B-B14F-4D97-AF65-F5344CB8AC3E}">
        <p14:creationId xmlns:p14="http://schemas.microsoft.com/office/powerpoint/2010/main" val="3879516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important consideration for providers is that trans man</a:t>
            </a:r>
            <a:r>
              <a:rPr lang="en-US" baseline="0" dirty="0" smtClean="0"/>
              <a:t> or woman who receives gender confirming/affirming surgery should be consistently supervised and evaluated to ensure all forms of risk is drastically decreased. </a:t>
            </a:r>
          </a:p>
          <a:p>
            <a:endParaRPr lang="en-US" baseline="0" dirty="0" smtClean="0"/>
          </a:p>
        </p:txBody>
      </p:sp>
      <p:sp>
        <p:nvSpPr>
          <p:cNvPr id="4" name="Slide Number Placeholder 3"/>
          <p:cNvSpPr>
            <a:spLocks noGrp="1"/>
          </p:cNvSpPr>
          <p:nvPr>
            <p:ph type="sldNum" sz="quarter" idx="10"/>
          </p:nvPr>
        </p:nvSpPr>
        <p:spPr/>
        <p:txBody>
          <a:bodyPr/>
          <a:lstStyle/>
          <a:p>
            <a:fld id="{5F3D6A3C-64D6-48D8-A11D-89A41E27C2E9}" type="slidenum">
              <a:rPr lang="en-US" smtClean="0"/>
              <a:pPr/>
              <a:t>21</a:t>
            </a:fld>
            <a:endParaRPr lang="en-US"/>
          </a:p>
        </p:txBody>
      </p:sp>
    </p:spTree>
    <p:extLst>
      <p:ext uri="{BB962C8B-B14F-4D97-AF65-F5344CB8AC3E}">
        <p14:creationId xmlns:p14="http://schemas.microsoft.com/office/powerpoint/2010/main" val="1720701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this slide is to highlight the prevalence of bullying, physical assault, sexual abuse, harassment and school expulsion for trans people.</a:t>
            </a:r>
          </a:p>
          <a:p>
            <a:endParaRPr lang="en-US" dirty="0"/>
          </a:p>
          <a:p>
            <a:r>
              <a:rPr lang="en-US" dirty="0" smtClean="0"/>
              <a:t>Because of the heightened risk for assault, trans clients may turn to drugs and alcohol as a way to cope with assault, or to mitigate the fear of being assaulted.</a:t>
            </a:r>
          </a:p>
        </p:txBody>
      </p:sp>
      <p:sp>
        <p:nvSpPr>
          <p:cNvPr id="4" name="Slide Number Placeholder 3"/>
          <p:cNvSpPr>
            <a:spLocks noGrp="1"/>
          </p:cNvSpPr>
          <p:nvPr>
            <p:ph type="sldNum" sz="quarter" idx="10"/>
          </p:nvPr>
        </p:nvSpPr>
        <p:spPr/>
        <p:txBody>
          <a:bodyPr/>
          <a:lstStyle/>
          <a:p>
            <a:fld id="{6A0F7A57-2779-4A46-87D8-871B381125DA}" type="slidenum">
              <a:rPr lang="en-US" smtClean="0"/>
              <a:t>22</a:t>
            </a:fld>
            <a:endParaRPr lang="en-US"/>
          </a:p>
        </p:txBody>
      </p:sp>
    </p:spTree>
    <p:extLst>
      <p:ext uri="{BB962C8B-B14F-4D97-AF65-F5344CB8AC3E}">
        <p14:creationId xmlns:p14="http://schemas.microsoft.com/office/powerpoint/2010/main" val="3328107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r>
              <a:rPr lang="en-US" dirty="0" smtClean="0"/>
              <a:t>tructural and interpersonal racism can have negative, lasting effects on individuals. This is further compounded for trans individuals who also experience transphobia. </a:t>
            </a:r>
          </a:p>
          <a:p>
            <a:endParaRPr lang="en-US" dirty="0"/>
          </a:p>
          <a:p>
            <a:r>
              <a:rPr lang="en-US" dirty="0" smtClean="0"/>
              <a:t>It is critical for providers to be mindful of how both racism and transphobia can impact clients’ lives. </a:t>
            </a:r>
          </a:p>
          <a:p>
            <a:endParaRPr lang="en-US" dirty="0"/>
          </a:p>
        </p:txBody>
      </p:sp>
      <p:sp>
        <p:nvSpPr>
          <p:cNvPr id="4" name="Slide Number Placeholder 3"/>
          <p:cNvSpPr>
            <a:spLocks noGrp="1"/>
          </p:cNvSpPr>
          <p:nvPr>
            <p:ph type="sldNum" sz="quarter" idx="10"/>
          </p:nvPr>
        </p:nvSpPr>
        <p:spPr/>
        <p:txBody>
          <a:bodyPr/>
          <a:lstStyle/>
          <a:p>
            <a:fld id="{6A0F7A57-2779-4A46-87D8-871B381125DA}" type="slidenum">
              <a:rPr lang="en-US" smtClean="0"/>
              <a:t>23</a:t>
            </a:fld>
            <a:endParaRPr lang="en-US"/>
          </a:p>
        </p:txBody>
      </p:sp>
    </p:spTree>
    <p:extLst>
      <p:ext uri="{BB962C8B-B14F-4D97-AF65-F5344CB8AC3E}">
        <p14:creationId xmlns:p14="http://schemas.microsoft.com/office/powerpoint/2010/main" val="3266937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purpose of this section is to describe some considerations  and key concepts when working with trans clients.</a:t>
            </a:r>
          </a:p>
          <a:p>
            <a:endParaRPr lang="en-US" dirty="0" smtClean="0"/>
          </a:p>
          <a:p>
            <a:r>
              <a:rPr lang="en-US" dirty="0" smtClean="0"/>
              <a:t>These considerations and key concepts may serve as a roadmap for future exploration or future education as they apply to the clients you are working with.</a:t>
            </a:r>
          </a:p>
          <a:p>
            <a:endParaRPr lang="en-US" dirty="0" smtClean="0"/>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5F3D6A3C-64D6-48D8-A11D-89A41E27C2E9}" type="slidenum">
              <a:rPr lang="en-US" smtClean="0"/>
              <a:pPr/>
              <a:t>24</a:t>
            </a:fld>
            <a:endParaRPr lang="en-US"/>
          </a:p>
        </p:txBody>
      </p:sp>
    </p:spTree>
    <p:extLst>
      <p:ext uri="{BB962C8B-B14F-4D97-AF65-F5344CB8AC3E}">
        <p14:creationId xmlns:p14="http://schemas.microsoft.com/office/powerpoint/2010/main" val="282690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 purpose of this slide is to introduce t</a:t>
            </a:r>
            <a:r>
              <a:rPr lang="en-US" sz="1200" kern="1200" dirty="0" smtClean="0">
                <a:solidFill>
                  <a:schemeClr val="tx1"/>
                </a:solidFill>
                <a:effectLst/>
                <a:latin typeface="+mn-lt"/>
                <a:ea typeface="+mn-ea"/>
                <a:cs typeface="+mn-cs"/>
              </a:rPr>
              <a:t>he ecological model of health, which will be discussed over the next 5 slides.</a:t>
            </a:r>
          </a:p>
          <a:p>
            <a:pPr>
              <a:defRPr/>
            </a:pPr>
            <a:endParaRPr lang="en-US" dirty="0" smtClean="0"/>
          </a:p>
          <a:p>
            <a:pPr>
              <a:defRPr/>
            </a:pPr>
            <a:r>
              <a:rPr lang="en-US" sz="1200" kern="1200" dirty="0" smtClean="0">
                <a:solidFill>
                  <a:schemeClr val="tx1"/>
                </a:solidFill>
                <a:effectLst/>
                <a:latin typeface="+mn-lt"/>
                <a:ea typeface="+mn-ea"/>
                <a:cs typeface="+mn-cs"/>
              </a:rPr>
              <a:t>This model will be used as a framework to explain </a:t>
            </a:r>
            <a:r>
              <a:rPr lang="en-US" dirty="0" smtClean="0"/>
              <a:t>how stigma and </a:t>
            </a:r>
            <a:r>
              <a:rPr lang="en-US" dirty="0" err="1" smtClean="0"/>
              <a:t>transphobia</a:t>
            </a:r>
            <a:r>
              <a:rPr lang="en-US" dirty="0" smtClean="0"/>
              <a:t> impact trans  people </a:t>
            </a:r>
            <a:r>
              <a:rPr lang="en-US" sz="1200" kern="1200" dirty="0" smtClean="0">
                <a:effectLst/>
                <a:latin typeface="+mn-lt"/>
                <a:ea typeface="+mn-ea"/>
                <a:cs typeface="+mn-cs"/>
              </a:rPr>
              <a:t>thro</a:t>
            </a:r>
            <a:r>
              <a:rPr lang="en-US" sz="1200" kern="1200" dirty="0" smtClean="0">
                <a:solidFill>
                  <a:schemeClr val="tx1"/>
                </a:solidFill>
                <a:effectLst/>
                <a:latin typeface="+mn-lt"/>
                <a:ea typeface="+mn-ea"/>
                <a:cs typeface="+mn-cs"/>
              </a:rPr>
              <a:t>ughout all areas of their lives. </a:t>
            </a:r>
          </a:p>
          <a:p>
            <a:pPr>
              <a:defRPr/>
            </a:pPr>
            <a:endParaRPr lang="en-US" dirty="0" smtClean="0"/>
          </a:p>
          <a:p>
            <a:pPr>
              <a:defRPr/>
            </a:pPr>
            <a:r>
              <a:rPr lang="en-US" dirty="0" smtClean="0"/>
              <a:t>The five levels of the ecological model of health include:</a:t>
            </a:r>
          </a:p>
          <a:p>
            <a:pPr marL="228600" indent="-228600">
              <a:buAutoNum type="arabicParenR"/>
              <a:defRPr/>
            </a:pPr>
            <a:r>
              <a:rPr lang="en-US" dirty="0" smtClean="0"/>
              <a:t>Intrapersonal – knowledge, attitudes, behavior, beliefs, skills and self-esteem</a:t>
            </a:r>
          </a:p>
          <a:p>
            <a:pPr marL="228600" indent="-228600">
              <a:buAutoNum type="arabicParenR"/>
              <a:defRPr/>
            </a:pPr>
            <a:r>
              <a:rPr lang="en-US" dirty="0" smtClean="0"/>
              <a:t>Interpersonal – social networks, support systems, family, friends and co-workers</a:t>
            </a:r>
          </a:p>
          <a:p>
            <a:pPr marL="228600" indent="-228600">
              <a:buAutoNum type="arabicParenR"/>
              <a:defRPr/>
            </a:pPr>
            <a:r>
              <a:rPr lang="en-US" dirty="0" smtClean="0"/>
              <a:t>Institutional – social institutions</a:t>
            </a:r>
          </a:p>
          <a:p>
            <a:pPr marL="228600" indent="-228600">
              <a:buAutoNum type="arabicParenR"/>
              <a:defRPr/>
            </a:pPr>
            <a:r>
              <a:rPr lang="en-US" dirty="0" smtClean="0"/>
              <a:t>Community – networks and organizations</a:t>
            </a:r>
          </a:p>
          <a:p>
            <a:pPr marL="228600" indent="-228600">
              <a:buAutoNum type="arabicParenR"/>
              <a:defRPr/>
            </a:pPr>
            <a:r>
              <a:rPr lang="en-US" dirty="0" smtClean="0"/>
              <a:t>Policy – local, state, national and global policies and law</a:t>
            </a:r>
          </a:p>
          <a:p>
            <a:pPr marL="228600" indent="-228600">
              <a:buAutoNum type="arabicParenR"/>
              <a:defRPr/>
            </a:pPr>
            <a:endParaRPr lang="en-US" dirty="0" smtClean="0"/>
          </a:p>
          <a:p>
            <a:pPr marL="228600" indent="-228600">
              <a:buAutoNum type="arabicParenR"/>
              <a:defRPr/>
            </a:pPr>
            <a:endParaRPr lang="en-US" dirty="0" smtClean="0"/>
          </a:p>
        </p:txBody>
      </p:sp>
      <p:sp>
        <p:nvSpPr>
          <p:cNvPr id="4" name="Slide Number Placeholder 3"/>
          <p:cNvSpPr>
            <a:spLocks noGrp="1"/>
          </p:cNvSpPr>
          <p:nvPr>
            <p:ph type="sldNum" sz="quarter" idx="10"/>
          </p:nvPr>
        </p:nvSpPr>
        <p:spPr/>
        <p:txBody>
          <a:bodyPr/>
          <a:lstStyle/>
          <a:p>
            <a:fld id="{5F3D6A3C-64D6-48D8-A11D-89A41E27C2E9}" type="slidenum">
              <a:rPr lang="en-US" smtClean="0"/>
              <a:pPr/>
              <a:t>25</a:t>
            </a:fld>
            <a:endParaRPr lang="en-US"/>
          </a:p>
        </p:txBody>
      </p:sp>
    </p:spTree>
    <p:extLst>
      <p:ext uri="{BB962C8B-B14F-4D97-AF65-F5344CB8AC3E}">
        <p14:creationId xmlns:p14="http://schemas.microsoft.com/office/powerpoint/2010/main" val="3876074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a:t>
            </a:r>
            <a:r>
              <a:rPr lang="en-US" dirty="0" smtClean="0"/>
              <a:t>what </a:t>
            </a:r>
            <a:r>
              <a:rPr lang="en-US" sz="1200" kern="1200" dirty="0" smtClean="0">
                <a:solidFill>
                  <a:schemeClr val="tx1"/>
                </a:solidFill>
                <a:effectLst/>
                <a:latin typeface="+mn-lt"/>
                <a:ea typeface="+mn-ea"/>
                <a:cs typeface="+mn-cs"/>
              </a:rPr>
              <a:t>does intrapersonal stigma </a:t>
            </a:r>
            <a:r>
              <a:rPr lang="en-US" dirty="0" smtClean="0"/>
              <a:t>and </a:t>
            </a:r>
            <a:r>
              <a:rPr lang="en-US" dirty="0" err="1" smtClean="0"/>
              <a:t>transphobia</a:t>
            </a:r>
            <a:r>
              <a:rPr lang="en-US" dirty="0" smtClean="0"/>
              <a:t> look like?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an individual level, the negative images and beliefs about trans people can be internalized by trans people, leading to internalized transphobia, low self-esteem, depression and self-harm.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Additionally, trans people may attempt to seek gender identity validation through external sources, such as sex partners, which may place them at risk for HIV/AIDS. </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26</a:t>
            </a:fld>
            <a:endParaRPr lang="en-US"/>
          </a:p>
        </p:txBody>
      </p:sp>
    </p:spTree>
    <p:extLst>
      <p:ext uri="{BB962C8B-B14F-4D97-AF65-F5344CB8AC3E}">
        <p14:creationId xmlns:p14="http://schemas.microsoft.com/office/powerpoint/2010/main" val="1333940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Second, what does interpersonal stigma and </a:t>
            </a:r>
            <a:r>
              <a:rPr lang="en-US" sz="1200" kern="1200" dirty="0" err="1" smtClean="0">
                <a:solidFill>
                  <a:schemeClr val="tx1"/>
                </a:solidFill>
                <a:effectLst/>
                <a:latin typeface="+mn-lt"/>
                <a:ea typeface="+mn-ea"/>
                <a:cs typeface="+mn-cs"/>
              </a:rPr>
              <a:t>transphobia</a:t>
            </a:r>
            <a:r>
              <a:rPr lang="en-US" sz="1200" kern="1200" dirty="0" smtClean="0">
                <a:solidFill>
                  <a:schemeClr val="tx1"/>
                </a:solidFill>
                <a:effectLst/>
                <a:latin typeface="+mn-lt"/>
                <a:ea typeface="+mn-ea"/>
                <a:cs typeface="+mn-cs"/>
              </a:rPr>
              <a:t> look like?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the interpersonal level, stigma and transphobia are particularly evident among peer groups.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Peer groups can include: students, co-workers, family members and sexual/romantic relationships.</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27</a:t>
            </a:fld>
            <a:endParaRPr lang="en-US"/>
          </a:p>
        </p:txBody>
      </p:sp>
    </p:spTree>
    <p:extLst>
      <p:ext uri="{BB962C8B-B14F-4D97-AF65-F5344CB8AC3E}">
        <p14:creationId xmlns:p14="http://schemas.microsoft.com/office/powerpoint/2010/main" val="4281336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Third, what does institutional stigma and </a:t>
            </a:r>
            <a:r>
              <a:rPr lang="en-US" sz="1200" kern="1200" dirty="0" err="1" smtClean="0">
                <a:solidFill>
                  <a:schemeClr val="tx1"/>
                </a:solidFill>
                <a:effectLst/>
                <a:latin typeface="+mn-lt"/>
                <a:ea typeface="+mn-ea"/>
                <a:cs typeface="+mn-cs"/>
              </a:rPr>
              <a:t>transphobia</a:t>
            </a:r>
            <a:r>
              <a:rPr lang="en-US" sz="1200" kern="1200" dirty="0" smtClean="0">
                <a:solidFill>
                  <a:schemeClr val="tx1"/>
                </a:solidFill>
                <a:effectLst/>
                <a:latin typeface="+mn-lt"/>
                <a:ea typeface="+mn-ea"/>
                <a:cs typeface="+mn-cs"/>
              </a:rPr>
              <a:t> look like?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the institutional level, transphobia impacts health care, educational settings, employment, housing, public accommodations, correctional settings and religion. </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28</a:t>
            </a:fld>
            <a:endParaRPr lang="en-US"/>
          </a:p>
        </p:txBody>
      </p:sp>
    </p:spTree>
    <p:extLst>
      <p:ext uri="{BB962C8B-B14F-4D97-AF65-F5344CB8AC3E}">
        <p14:creationId xmlns:p14="http://schemas.microsoft.com/office/powerpoint/2010/main" val="3407274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Fourth, what does community stigma look like?</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At the community level, trans people are disproportionately impacted by violence, compared to non-trans people.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Additionally, in some trans communities there may be a norm of sex work and substance use. </a:t>
            </a: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S</a:t>
            </a:r>
            <a:r>
              <a:rPr lang="en-US" sz="1200" kern="1200" dirty="0" smtClean="0">
                <a:solidFill>
                  <a:schemeClr val="tx1"/>
                </a:solidFill>
                <a:effectLst/>
                <a:latin typeface="+mn-lt"/>
                <a:ea typeface="+mn-ea"/>
                <a:cs typeface="+mn-cs"/>
              </a:rPr>
              <a:t>ocial stigma can permeate all aspects of a trans person’s life.  </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29</a:t>
            </a:fld>
            <a:endParaRPr lang="en-US"/>
          </a:p>
        </p:txBody>
      </p:sp>
    </p:spTree>
    <p:extLst>
      <p:ext uri="{BB962C8B-B14F-4D97-AF65-F5344CB8AC3E}">
        <p14:creationId xmlns:p14="http://schemas.microsoft.com/office/powerpoint/2010/main" val="127728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purpose of this section is to provide an overview of transgender identity, as well as key terms and concepts to help participants respectfully engage transgender clients.</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3</a:t>
            </a:fld>
            <a:endParaRPr lang="en-US"/>
          </a:p>
        </p:txBody>
      </p:sp>
    </p:spTree>
    <p:extLst>
      <p:ext uri="{BB962C8B-B14F-4D97-AF65-F5344CB8AC3E}">
        <p14:creationId xmlns:p14="http://schemas.microsoft.com/office/powerpoint/2010/main" val="1806268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sz="1200" kern="1200" dirty="0" smtClean="0">
                <a:solidFill>
                  <a:schemeClr val="tx1"/>
                </a:solidFill>
                <a:effectLst/>
                <a:latin typeface="+mn-lt"/>
                <a:ea typeface="+mn-ea"/>
                <a:cs typeface="+mn-cs"/>
              </a:rPr>
              <a:t>Lastly, what does policy stigma and </a:t>
            </a:r>
            <a:r>
              <a:rPr lang="en-US" sz="1200" kern="1200" dirty="0" err="1" smtClean="0">
                <a:solidFill>
                  <a:schemeClr val="tx1"/>
                </a:solidFill>
                <a:effectLst/>
                <a:latin typeface="+mn-lt"/>
                <a:ea typeface="+mn-ea"/>
                <a:cs typeface="+mn-cs"/>
              </a:rPr>
              <a:t>transphobia</a:t>
            </a:r>
            <a:r>
              <a:rPr lang="en-US" sz="1200" kern="1200" dirty="0" smtClean="0">
                <a:solidFill>
                  <a:schemeClr val="tx1"/>
                </a:solidFill>
                <a:effectLst/>
                <a:latin typeface="+mn-lt"/>
                <a:ea typeface="+mn-ea"/>
                <a:cs typeface="+mn-cs"/>
              </a:rPr>
              <a:t> look like?</a:t>
            </a:r>
          </a:p>
          <a:p>
            <a:endParaRPr lang="en-US" dirty="0" smtClean="0"/>
          </a:p>
          <a:p>
            <a:r>
              <a:rPr lang="en-US" sz="1200" kern="1200" dirty="0" smtClean="0">
                <a:solidFill>
                  <a:schemeClr val="tx1"/>
                </a:solidFill>
                <a:effectLst/>
                <a:latin typeface="+mn-lt"/>
                <a:ea typeface="+mn-ea"/>
                <a:cs typeface="+mn-cs"/>
              </a:rPr>
              <a:t>Although the American Bar Association passed a resolution in 2013 discouraging the use of “trans panic” defenses, state and local governments must pass legislation that does not allow the use of trans panic defenses. </a:t>
            </a:r>
          </a:p>
          <a:p>
            <a:endParaRPr lang="en-US" dirty="0" smtClean="0"/>
          </a:p>
          <a:p>
            <a:r>
              <a:rPr lang="en-US" sz="1200" kern="1200" dirty="0" smtClean="0">
                <a:solidFill>
                  <a:schemeClr val="tx1"/>
                </a:solidFill>
                <a:effectLst/>
                <a:latin typeface="+mn-lt"/>
                <a:ea typeface="+mn-ea"/>
                <a:cs typeface="+mn-cs"/>
              </a:rPr>
              <a:t>This type of defense is used to exonerate people who commit violence against trans people solely based on a person “panicking” when they become aware of someone’s trans status.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Additionally, there are many local and state governments in the United States that do not include gender identity or gender expression in non-discrimination laws. This means that trans people can be denied housing, employment and public accommodations solely on the basis of their gender identity or gender expression.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Name and gender change laws are complex and vary from state to state. Some states do not allow a person to change their sex designation on their birth certificate, meaning that a trans person may always have to be “out” as trans to potential employers.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Finally, trans people frequently immigrate to the U.S. to escape gender-based violence in their countries of origin, but upon arrival experience transphobic immigration laws, such as denial of asylum.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30</a:t>
            </a:fld>
            <a:endParaRPr lang="en-US"/>
          </a:p>
        </p:txBody>
      </p:sp>
    </p:spTree>
    <p:extLst>
      <p:ext uri="{BB962C8B-B14F-4D97-AF65-F5344CB8AC3E}">
        <p14:creationId xmlns:p14="http://schemas.microsoft.com/office/powerpoint/2010/main" val="2208769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Facilitator should be check before the training to see if this is the most current map. Please check, http://www.lgbtmap.org/equality-maps/non_discrimination_laws to verify.</a:t>
            </a:r>
          </a:p>
          <a:p>
            <a:endParaRPr lang="en-US" dirty="0" smtClean="0"/>
          </a:p>
          <a:p>
            <a:r>
              <a:rPr lang="en-US" sz="1200" kern="1200" dirty="0" smtClean="0">
                <a:solidFill>
                  <a:schemeClr val="tx1"/>
                </a:solidFill>
                <a:effectLst/>
                <a:latin typeface="+mn-lt"/>
                <a:ea typeface="+mn-ea"/>
                <a:cs typeface="+mn-cs"/>
              </a:rPr>
              <a:t>This map displays the states that currently ban discrimination based on sexual orientation, gender identity and/or expression. </a:t>
            </a:r>
          </a:p>
          <a:p>
            <a:endParaRPr lang="en-US" dirty="0" smtClean="0"/>
          </a:p>
          <a:p>
            <a:r>
              <a:rPr lang="en-US" sz="1200" kern="1200" dirty="0" smtClean="0">
                <a:solidFill>
                  <a:schemeClr val="tx1"/>
                </a:solidFill>
                <a:effectLst/>
                <a:latin typeface="+mn-lt"/>
                <a:ea typeface="+mn-ea"/>
                <a:cs typeface="+mn-cs"/>
              </a:rPr>
              <a:t>Only 20 states and the District of Columbia have state-wide non-discrimination laws. </a:t>
            </a:r>
          </a:p>
          <a:p>
            <a:endParaRPr lang="en-US" dirty="0" smtClean="0"/>
          </a:p>
          <a:p>
            <a:r>
              <a:rPr lang="en-US" sz="1200" kern="1200" dirty="0" smtClean="0">
                <a:solidFill>
                  <a:schemeClr val="tx1"/>
                </a:solidFill>
                <a:effectLst/>
                <a:latin typeface="+mn-lt"/>
                <a:ea typeface="+mn-ea"/>
                <a:cs typeface="+mn-cs"/>
              </a:rPr>
              <a:t>There are also local non-discrimination laws in the states that do not have a state-wide ban.</a:t>
            </a:r>
          </a:p>
          <a:p>
            <a:endParaRPr lang="en-US" dirty="0" smtClean="0"/>
          </a:p>
          <a:p>
            <a:r>
              <a:rPr lang="en-US" dirty="0" smtClean="0"/>
              <a:t>Participants will notice </a:t>
            </a:r>
            <a:r>
              <a:rPr lang="en-US" sz="1200" kern="1200" dirty="0" smtClean="0">
                <a:solidFill>
                  <a:schemeClr val="tx1"/>
                </a:solidFill>
                <a:effectLst/>
                <a:latin typeface="+mn-lt"/>
                <a:ea typeface="+mn-ea"/>
                <a:cs typeface="+mn-cs"/>
              </a:rPr>
              <a:t>the majority of the states do not ban discrimination based on gender identity or gender expression. </a:t>
            </a:r>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3D6A3C-64D6-48D8-A11D-89A41E27C2E9}" type="slidenum">
              <a:rPr lang="en-US" smtClean="0"/>
              <a:pPr/>
              <a:t>31</a:t>
            </a:fld>
            <a:endParaRPr lang="en-US"/>
          </a:p>
        </p:txBody>
      </p:sp>
    </p:spTree>
    <p:extLst>
      <p:ext uri="{BB962C8B-B14F-4D97-AF65-F5344CB8AC3E}">
        <p14:creationId xmlns:p14="http://schemas.microsoft.com/office/powerpoint/2010/main" val="1989140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purpose of this slide shows some of the factors that protect trans people against negative health outcomes associated with transphobia. </a:t>
            </a:r>
          </a:p>
          <a:p>
            <a:endParaRPr lang="en-US" dirty="0" smtClean="0"/>
          </a:p>
          <a:p>
            <a:r>
              <a:rPr lang="en-US" dirty="0" smtClean="0"/>
              <a:t>Range of protective factors: i</a:t>
            </a:r>
            <a:r>
              <a:rPr lang="en-US" sz="1200" kern="1200" dirty="0" smtClean="0">
                <a:solidFill>
                  <a:schemeClr val="tx1"/>
                </a:solidFill>
                <a:effectLst/>
                <a:latin typeface="+mn-lt"/>
                <a:ea typeface="+mn-ea"/>
                <a:cs typeface="+mn-cs"/>
              </a:rPr>
              <a:t>ntrapersonal level – being able to find a sense of gender affirmation from within oneself can be a protective factor. This is one of the reasons why it’s so important for substance use programs to have trans-specific components. </a:t>
            </a:r>
          </a:p>
          <a:p>
            <a:endParaRPr lang="en-US" dirty="0" smtClean="0"/>
          </a:p>
          <a:p>
            <a:r>
              <a:rPr lang="en-US" dirty="0" smtClean="0"/>
              <a:t>Protective factors on the p</a:t>
            </a:r>
            <a:r>
              <a:rPr lang="en-US" sz="1200" kern="1200" dirty="0" smtClean="0">
                <a:solidFill>
                  <a:schemeClr val="tx1"/>
                </a:solidFill>
                <a:effectLst/>
                <a:latin typeface="+mn-lt"/>
                <a:ea typeface="+mn-ea"/>
                <a:cs typeface="+mn-cs"/>
              </a:rPr>
              <a:t>olicy level include</a:t>
            </a:r>
            <a:r>
              <a:rPr lang="en-US" dirty="0" smtClean="0"/>
              <a:t>: </a:t>
            </a:r>
            <a:r>
              <a:rPr lang="en-US" sz="1200" kern="1200" dirty="0" smtClean="0">
                <a:solidFill>
                  <a:schemeClr val="tx1"/>
                </a:solidFill>
                <a:effectLst/>
                <a:latin typeface="+mn-lt"/>
                <a:ea typeface="+mn-ea"/>
                <a:cs typeface="+mn-cs"/>
              </a:rPr>
              <a:t>non-discrimination policies protect trans people against negative health outcomes. These types of policies can be implemented in your programs in order to better serve trans clients. </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32</a:t>
            </a:fld>
            <a:endParaRPr lang="en-US"/>
          </a:p>
        </p:txBody>
      </p:sp>
    </p:spTree>
    <p:extLst>
      <p:ext uri="{BB962C8B-B14F-4D97-AF65-F5344CB8AC3E}">
        <p14:creationId xmlns:p14="http://schemas.microsoft.com/office/powerpoint/2010/main" val="1945428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42806"/>
          </a:xfrm>
        </p:spPr>
        <p:txBody>
          <a:bodyPr/>
          <a:lstStyle/>
          <a:p>
            <a:r>
              <a:rPr lang="en-US" dirty="0" smtClean="0"/>
              <a:t>Trainer(s) will need to review the e</a:t>
            </a:r>
            <a:r>
              <a:rPr lang="en-US" sz="1200" kern="1200" dirty="0" smtClean="0">
                <a:solidFill>
                  <a:schemeClr val="tx1"/>
                </a:solidFill>
                <a:effectLst/>
                <a:latin typeface="+mn-lt"/>
                <a:ea typeface="+mn-ea"/>
                <a:cs typeface="+mn-cs"/>
              </a:rPr>
              <a:t>xplanation of “</a:t>
            </a:r>
            <a:r>
              <a:rPr lang="en-US" sz="1200" kern="1200" dirty="0" err="1" smtClean="0">
                <a:solidFill>
                  <a:schemeClr val="tx1"/>
                </a:solidFill>
                <a:effectLst/>
                <a:latin typeface="+mn-lt"/>
                <a:ea typeface="+mn-ea"/>
                <a:cs typeface="+mn-cs"/>
              </a:rPr>
              <a:t>Intersectionality</a:t>
            </a:r>
            <a:r>
              <a:rPr lang="en-US" sz="1200" kern="1200" dirty="0" smtClean="0">
                <a:solidFill>
                  <a:schemeClr val="tx1"/>
                </a:solidFill>
                <a:effectLst/>
                <a:latin typeface="+mn-lt"/>
                <a:ea typeface="+mn-ea"/>
                <a:cs typeface="+mn-cs"/>
              </a:rPr>
              <a:t>”</a:t>
            </a:r>
            <a:r>
              <a:rPr lang="en-US" dirty="0" smtClean="0"/>
              <a:t> prior to delivering training. </a:t>
            </a:r>
          </a:p>
          <a:p>
            <a:endParaRPr lang="en-US" dirty="0" smtClean="0"/>
          </a:p>
          <a:p>
            <a:r>
              <a:rPr lang="en-US" dirty="0" smtClean="0"/>
              <a:t>The concept of </a:t>
            </a:r>
            <a:r>
              <a:rPr lang="en-US" dirty="0" err="1" smtClean="0"/>
              <a:t>intersectionality</a:t>
            </a:r>
            <a:r>
              <a:rPr lang="en-US" dirty="0" smtClean="0"/>
              <a:t> (</a:t>
            </a:r>
            <a:r>
              <a:rPr lang="en-US" sz="1200" kern="1200" dirty="0" smtClean="0">
                <a:solidFill>
                  <a:schemeClr val="tx1"/>
                </a:solidFill>
                <a:effectLst/>
                <a:latin typeface="+mn-lt"/>
                <a:ea typeface="+mn-ea"/>
                <a:cs typeface="+mn-cs"/>
              </a:rPr>
              <a:t>Crenshaw,1989) describes the intersections of gender and race in the context of violence against women of color. </a:t>
            </a:r>
          </a:p>
          <a:p>
            <a:endParaRPr lang="en-US" dirty="0" smtClean="0"/>
          </a:p>
          <a:p>
            <a:r>
              <a:rPr lang="en-US" sz="1200" kern="1200" dirty="0" smtClean="0">
                <a:solidFill>
                  <a:schemeClr val="tx1"/>
                </a:solidFill>
                <a:effectLst/>
                <a:latin typeface="+mn-lt"/>
                <a:ea typeface="+mn-ea"/>
                <a:cs typeface="+mn-cs"/>
              </a:rPr>
              <a:t>The concept of intersectionality can also describe the complex experience of the transgender and gender nonconforming persons of color.  </a:t>
            </a:r>
          </a:p>
          <a:p>
            <a:endParaRPr lang="en-US" dirty="0" smtClean="0"/>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concept of intersectionality a</a:t>
            </a:r>
            <a:r>
              <a:rPr lang="en-US" sz="1200" kern="1200" dirty="0" smtClean="0">
                <a:solidFill>
                  <a:schemeClr val="tx1"/>
                </a:solidFill>
                <a:effectLst/>
                <a:latin typeface="+mn-lt"/>
                <a:ea typeface="+mn-ea"/>
                <a:cs typeface="+mn-cs"/>
              </a:rPr>
              <a:t>ccording to </a:t>
            </a:r>
            <a:r>
              <a:rPr lang="en-US" sz="1200" kern="1200" dirty="0" err="1" smtClean="0">
                <a:solidFill>
                  <a:schemeClr val="tx1"/>
                </a:solidFill>
                <a:effectLst/>
                <a:latin typeface="+mn-lt"/>
                <a:ea typeface="+mn-ea"/>
                <a:cs typeface="+mn-cs"/>
              </a:rPr>
              <a:t>Olena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Hankivsky</a:t>
            </a:r>
            <a:r>
              <a:rPr lang="en-US" sz="1200" kern="1200" dirty="0" smtClean="0">
                <a:solidFill>
                  <a:schemeClr val="tx1"/>
                </a:solidFill>
                <a:effectLst/>
                <a:latin typeface="+mn-lt"/>
                <a:ea typeface="+mn-ea"/>
                <a:cs typeface="+mn-cs"/>
              </a:rPr>
              <a:t> (2014) states that “intersectionality” promotes an understanding of human beings as shaped by interaction of different social locations – race/ethnicity, gender, class, etc.  And these interactions take place within what </a:t>
            </a:r>
            <a:r>
              <a:rPr lang="en-US" sz="1200" kern="1200" dirty="0" err="1" smtClean="0">
                <a:solidFill>
                  <a:schemeClr val="tx1"/>
                </a:solidFill>
                <a:effectLst/>
                <a:latin typeface="+mn-lt"/>
                <a:ea typeface="+mn-ea"/>
                <a:cs typeface="+mn-cs"/>
              </a:rPr>
              <a:t>Havinsky</a:t>
            </a:r>
            <a:r>
              <a:rPr lang="en-US" sz="1200" kern="1200" dirty="0" smtClean="0">
                <a:solidFill>
                  <a:schemeClr val="tx1"/>
                </a:solidFill>
                <a:effectLst/>
                <a:latin typeface="+mn-lt"/>
                <a:ea typeface="+mn-ea"/>
                <a:cs typeface="+mn-cs"/>
              </a:rPr>
              <a:t> refers to as structures of power and systems (i.e. laws, policies, government, and/or religious institutions), thus resulting in the formation of privilege and oppression shaped by colonialism, racism, and homophobia.</a:t>
            </a:r>
          </a:p>
        </p:txBody>
      </p:sp>
      <p:sp>
        <p:nvSpPr>
          <p:cNvPr id="4" name="Slide Number Placeholder 3"/>
          <p:cNvSpPr>
            <a:spLocks noGrp="1"/>
          </p:cNvSpPr>
          <p:nvPr>
            <p:ph type="sldNum" sz="quarter" idx="10"/>
          </p:nvPr>
        </p:nvSpPr>
        <p:spPr/>
        <p:txBody>
          <a:bodyPr/>
          <a:lstStyle/>
          <a:p>
            <a:fld id="{5F3D6A3C-64D6-48D8-A11D-89A41E27C2E9}" type="slidenum">
              <a:rPr lang="en-US" smtClean="0"/>
              <a:pPr/>
              <a:t>33</a:t>
            </a:fld>
            <a:endParaRPr lang="en-US"/>
          </a:p>
        </p:txBody>
      </p:sp>
    </p:spTree>
    <p:extLst>
      <p:ext uri="{BB962C8B-B14F-4D97-AF65-F5344CB8AC3E}">
        <p14:creationId xmlns:p14="http://schemas.microsoft.com/office/powerpoint/2010/main" val="4160284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important for providers to be aware of how </a:t>
            </a:r>
            <a:r>
              <a:rPr lang="en-US" sz="1200" kern="1200" dirty="0" err="1" smtClean="0">
                <a:solidFill>
                  <a:schemeClr val="tx1"/>
                </a:solidFill>
                <a:effectLst/>
                <a:latin typeface="+mn-lt"/>
                <a:ea typeface="+mn-ea"/>
                <a:cs typeface="+mn-cs"/>
              </a:rPr>
              <a:t>intersectionality</a:t>
            </a:r>
            <a:r>
              <a:rPr lang="en-US" sz="1200" kern="1200" dirty="0" smtClean="0">
                <a:solidFill>
                  <a:schemeClr val="tx1"/>
                </a:solidFill>
                <a:effectLst/>
                <a:latin typeface="+mn-lt"/>
                <a:ea typeface="+mn-ea"/>
                <a:cs typeface="+mn-cs"/>
              </a:rPr>
              <a:t> can help to frame various interactions between race, gender, sexuality and class in the context of trans peoples life experiences.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Trans people experience stigma and discrimination based on their whole selves, including their socio-economic status, race/ethnicity, sexuality and gender identity.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Intersectionality</a:t>
            </a:r>
            <a:r>
              <a:rPr lang="en-US" sz="1200" kern="1200" dirty="0" smtClean="0">
                <a:solidFill>
                  <a:schemeClr val="tx1"/>
                </a:solidFill>
                <a:effectLst/>
                <a:latin typeface="+mn-lt"/>
                <a:ea typeface="+mn-ea"/>
                <a:cs typeface="+mn-cs"/>
              </a:rPr>
              <a:t> helps to explain the disproportionate HIV prevalence among trans women of color, particularly among Black trans women. The intersection of racism, classism and transphobia are the root causes behind many negative health outcomes.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34</a:t>
            </a:fld>
            <a:endParaRPr lang="en-US" dirty="0"/>
          </a:p>
        </p:txBody>
      </p:sp>
    </p:spTree>
    <p:extLst>
      <p:ext uri="{BB962C8B-B14F-4D97-AF65-F5344CB8AC3E}">
        <p14:creationId xmlns:p14="http://schemas.microsoft.com/office/powerpoint/2010/main" val="3824894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743451"/>
          </a:xfrm>
        </p:spPr>
        <p:txBody>
          <a:bodyPr/>
          <a:lstStyle/>
          <a:p>
            <a:r>
              <a:rPr lang="en-US" sz="1200" kern="1200" dirty="0" smtClean="0">
                <a:solidFill>
                  <a:schemeClr val="tx1"/>
                </a:solidFill>
                <a:effectLst/>
                <a:latin typeface="+mn-lt"/>
                <a:ea typeface="+mn-ea"/>
                <a:cs typeface="+mn-cs"/>
              </a:rPr>
              <a:t>It is important for providers to consider how gender segregated facilities may impact trans individuals and to integrate trans people in their current gender. </a:t>
            </a:r>
          </a:p>
          <a:p>
            <a:endParaRPr lang="en-US" dirty="0" smtClean="0"/>
          </a:p>
          <a:p>
            <a:r>
              <a:rPr lang="en-US" sz="1200" kern="1200" dirty="0" smtClean="0">
                <a:solidFill>
                  <a:schemeClr val="tx1"/>
                </a:solidFill>
                <a:effectLst/>
                <a:latin typeface="+mn-lt"/>
                <a:ea typeface="+mn-ea"/>
                <a:cs typeface="+mn-cs"/>
              </a:rPr>
              <a:t>Additionally, identity documents may not match a person’s preferred name or gender, requiring that files and records clearly indicate preferred name and gender.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Staff competence is incredibly important in service settings, as transphobic staff are a barrier to necessary treatment and care.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appropriate clinical assessments, staff must be certain that they are asking clinically relevant questions rather than questions based on their own ignorance or curiosity. This is particularly important for questions regarding a trans person’s anatomy.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Trans people also experience bullying and victimization from other clients, which can be lessened by non-discrimination policies that are actively enforced and staff who are culturally competent.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Finally, electronic health records that do not have transgender-specific options make it difficult for trans people to change the sex designator under which they will be classified. Some EHRs may permit a change but will retain a record of that change, which is visible to numerous people outside of the client's control, leaving trans clients vulnerable to discrimination. Service settings are encouraged to adopt flexible systems or develop a workaround, such as utilizing a visible notes section that display a person’s current name and gender.</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35</a:t>
            </a:fld>
            <a:endParaRPr lang="en-US" dirty="0"/>
          </a:p>
        </p:txBody>
      </p:sp>
    </p:spTree>
    <p:extLst>
      <p:ext uri="{BB962C8B-B14F-4D97-AF65-F5344CB8AC3E}">
        <p14:creationId xmlns:p14="http://schemas.microsoft.com/office/powerpoint/2010/main" val="1290689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helpful for providers to be aware that questions regarding a client’s anatomy should only be asked if it is clinically relevant. </a:t>
            </a:r>
          </a:p>
          <a:p>
            <a:endParaRPr lang="en-US" dirty="0" smtClean="0"/>
          </a:p>
          <a:p>
            <a:r>
              <a:rPr lang="en-US" dirty="0" smtClean="0"/>
              <a:t>Clients should be placed or housed according to their current gender identity, not according to their anatomy. </a:t>
            </a:r>
          </a:p>
          <a:p>
            <a:endParaRPr lang="en-US" dirty="0" smtClean="0"/>
          </a:p>
          <a:p>
            <a:r>
              <a:rPr lang="en-US" dirty="0" smtClean="0"/>
              <a:t>It should not be necessary to ask a trans person about their anatomy in order to place them in a sex-segregated facility.</a:t>
            </a:r>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36</a:t>
            </a:fld>
            <a:endParaRPr lang="en-US"/>
          </a:p>
        </p:txBody>
      </p:sp>
    </p:spTree>
    <p:extLst>
      <p:ext uri="{BB962C8B-B14F-4D97-AF65-F5344CB8AC3E}">
        <p14:creationId xmlns:p14="http://schemas.microsoft.com/office/powerpoint/2010/main" val="2919355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this slide is to describe recommendations  for research or data collection  purposes (i.e. intake form) that is respectful and sensitive to the needs of trans clients. </a:t>
            </a:r>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37</a:t>
            </a:fld>
            <a:endParaRPr lang="en-US"/>
          </a:p>
        </p:txBody>
      </p:sp>
    </p:spTree>
    <p:extLst>
      <p:ext uri="{BB962C8B-B14F-4D97-AF65-F5344CB8AC3E}">
        <p14:creationId xmlns:p14="http://schemas.microsoft.com/office/powerpoint/2010/main" val="4173740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Visual example of the recommendation on the previous slide. Proceed to the next slide after reviewing with participants.</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38</a:t>
            </a:fld>
            <a:endParaRPr lang="en-US"/>
          </a:p>
        </p:txBody>
      </p:sp>
    </p:spTree>
    <p:extLst>
      <p:ext uri="{BB962C8B-B14F-4D97-AF65-F5344CB8AC3E}">
        <p14:creationId xmlns:p14="http://schemas.microsoft.com/office/powerpoint/2010/main" val="1125088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of these experiences are barriers to substance use treatment programs for trans people.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39</a:t>
            </a:fld>
            <a:endParaRPr lang="en-US"/>
          </a:p>
        </p:txBody>
      </p:sp>
    </p:spTree>
    <p:extLst>
      <p:ext uri="{BB962C8B-B14F-4D97-AF65-F5344CB8AC3E}">
        <p14:creationId xmlns:p14="http://schemas.microsoft.com/office/powerpoint/2010/main" val="307963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purpose of this slide is to provide a definition of who is being referred to when using the term, “transgender” or “trans” in this module. </a:t>
            </a:r>
          </a:p>
          <a:p>
            <a:endParaRPr lang="en-US" dirty="0" smtClean="0"/>
          </a:p>
          <a:p>
            <a:r>
              <a:rPr lang="en-US" dirty="0" smtClean="0"/>
              <a:t>Sex assigned at birth involves classifying people as male or female. Assigning a sex at birth is often based on the appearance of their external anatomy and is documented on their birth certificate. </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In actuality, a</a:t>
            </a:r>
            <a:r>
              <a:rPr lang="en-US" baseline="0" dirty="0" smtClean="0"/>
              <a:t> person’s sex is a</a:t>
            </a:r>
            <a:r>
              <a:rPr lang="en-US" dirty="0" smtClean="0"/>
              <a:t> combination of biological markers (chromosomes and hormones) and anatomic characteristics (reproductive organs and genitalia). Impacted by legal, policy, cultural and social issues.</a:t>
            </a:r>
          </a:p>
          <a:p>
            <a:endParaRPr lang="en-US" dirty="0" smtClean="0"/>
          </a:p>
          <a:p>
            <a:r>
              <a:rPr lang="en-US" dirty="0" smtClean="0"/>
              <a:t>Additional Resource:</a:t>
            </a:r>
          </a:p>
          <a:p>
            <a:r>
              <a:rPr lang="en-US" dirty="0" smtClean="0">
                <a:hlinkClick r:id="rId3"/>
              </a:rPr>
              <a:t>http://www.glaad.org/reference/transgender</a:t>
            </a:r>
            <a:endParaRPr lang="en-US" dirty="0" smtClean="0"/>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4</a:t>
            </a:fld>
            <a:endParaRPr lang="en-US"/>
          </a:p>
        </p:txBody>
      </p:sp>
    </p:spTree>
    <p:extLst>
      <p:ext uri="{BB962C8B-B14F-4D97-AF65-F5344CB8AC3E}">
        <p14:creationId xmlns:p14="http://schemas.microsoft.com/office/powerpoint/2010/main" val="2519194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Additional recommendation: </a:t>
            </a:r>
            <a:r>
              <a:rPr lang="en-US" dirty="0" smtClean="0"/>
              <a:t>u</a:t>
            </a:r>
            <a:r>
              <a:rPr lang="en-US" sz="1200" kern="1200" dirty="0" smtClean="0">
                <a:solidFill>
                  <a:schemeClr val="tx1"/>
                </a:solidFill>
                <a:effectLst/>
                <a:latin typeface="+mn-lt"/>
                <a:ea typeface="+mn-ea"/>
                <a:cs typeface="+mn-cs"/>
              </a:rPr>
              <a:t>se the client’s preferred pronouns  (example: </a:t>
            </a:r>
            <a:r>
              <a:rPr lang="en-US" sz="1200" kern="1200" dirty="0" err="1" smtClean="0">
                <a:solidFill>
                  <a:schemeClr val="tx1"/>
                </a:solidFill>
                <a:effectLst/>
                <a:latin typeface="+mn-lt"/>
                <a:ea typeface="+mn-ea"/>
                <a:cs typeface="+mn-cs"/>
              </a:rPr>
              <a:t>zir</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hir</a:t>
            </a:r>
            <a:r>
              <a:rPr lang="en-US" sz="1200" kern="1200" dirty="0" smtClean="0">
                <a:solidFill>
                  <a:schemeClr val="tx1"/>
                </a:solidFill>
                <a:effectLst/>
                <a:latin typeface="+mn-lt"/>
                <a:ea typeface="+mn-ea"/>
                <a:cs typeface="+mn-cs"/>
              </a:rPr>
              <a:t> and them/they) and name when talking to/about transgender individuals.</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40</a:t>
            </a:fld>
            <a:endParaRPr lang="en-US"/>
          </a:p>
        </p:txBody>
      </p:sp>
    </p:spTree>
    <p:extLst>
      <p:ext uri="{BB962C8B-B14F-4D97-AF65-F5344CB8AC3E}">
        <p14:creationId xmlns:p14="http://schemas.microsoft.com/office/powerpoint/2010/main" val="1460918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text on the slide and proceed to the next slide.</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41</a:t>
            </a:fld>
            <a:endParaRPr lang="en-US"/>
          </a:p>
        </p:txBody>
      </p:sp>
    </p:spTree>
    <p:extLst>
      <p:ext uri="{BB962C8B-B14F-4D97-AF65-F5344CB8AC3E}">
        <p14:creationId xmlns:p14="http://schemas.microsoft.com/office/powerpoint/2010/main" val="523584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Timeframe: </a:t>
            </a:r>
            <a:r>
              <a:rPr lang="en-US" sz="1100" b="1" dirty="0" smtClean="0"/>
              <a:t>10 minutes</a:t>
            </a:r>
          </a:p>
          <a:p>
            <a:endParaRPr lang="en-US" sz="1100" b="1" dirty="0"/>
          </a:p>
          <a:p>
            <a:pPr defTabSz="966612">
              <a:defRPr/>
            </a:pPr>
            <a:r>
              <a:rPr lang="en-US" sz="1100" dirty="0" smtClean="0"/>
              <a:t>Trainers </a:t>
            </a:r>
            <a:r>
              <a:rPr lang="en-US" sz="1100" dirty="0"/>
              <a:t>should go through the following myths and facts, and ask </a:t>
            </a:r>
            <a:r>
              <a:rPr lang="en-US" sz="1100" dirty="0" smtClean="0"/>
              <a:t>participants </a:t>
            </a:r>
            <a:r>
              <a:rPr lang="en-US" sz="1100" dirty="0"/>
              <a:t>how believing each myth might negatively influence or impact how a counselor would treat a transgender client</a:t>
            </a:r>
            <a:r>
              <a:rPr lang="en-US" sz="1100" dirty="0" smtClean="0"/>
              <a:t>.</a:t>
            </a:r>
          </a:p>
          <a:p>
            <a:pPr defTabSz="966612">
              <a:defRPr/>
            </a:pPr>
            <a:endParaRPr lang="en-US" sz="1100" b="1" i="1" dirty="0"/>
          </a:p>
          <a:p>
            <a:r>
              <a:rPr lang="en-US" sz="1100" b="0" dirty="0"/>
              <a:t>Examples of interventions:</a:t>
            </a:r>
          </a:p>
          <a:p>
            <a:pPr marL="181240" indent="-181240">
              <a:buFont typeface="Arial" panose="020B0604020202020204" pitchFamily="34" charset="0"/>
              <a:buChar char="•"/>
            </a:pPr>
            <a:r>
              <a:rPr lang="en-US" sz="1100" dirty="0"/>
              <a:t>Use the proper pronouns based on </a:t>
            </a:r>
            <a:r>
              <a:rPr lang="en-US" sz="1100" b="0" dirty="0"/>
              <a:t>their self-identity </a:t>
            </a:r>
            <a:r>
              <a:rPr lang="en-US" sz="1100" dirty="0"/>
              <a:t>when talking to/about transgender individuals. </a:t>
            </a:r>
          </a:p>
          <a:p>
            <a:pPr marL="181240" indent="-181240">
              <a:buFont typeface="Arial" panose="020B0604020202020204" pitchFamily="34" charset="0"/>
              <a:buChar char="•"/>
            </a:pPr>
            <a:r>
              <a:rPr lang="en-US" sz="1100" dirty="0"/>
              <a:t>Get clinical supervision if you have issues or feelings about working with transgender individuals. </a:t>
            </a:r>
          </a:p>
          <a:p>
            <a:pPr marL="181240" indent="-181240">
              <a:buFont typeface="Arial" panose="020B0604020202020204" pitchFamily="34" charset="0"/>
              <a:buChar char="•"/>
            </a:pPr>
            <a:r>
              <a:rPr lang="en-US" sz="1100" dirty="0"/>
              <a:t>Allow transgender clients to continue the use of hormones when they are prescribed. Advocate that the transgender client using “street” hormones get immediate medical care and legally prescribed hormones. </a:t>
            </a:r>
          </a:p>
          <a:p>
            <a:pPr marL="181240" indent="-181240">
              <a:buFont typeface="Arial" panose="020B0604020202020204" pitchFamily="34" charset="0"/>
              <a:buChar char="•"/>
            </a:pPr>
            <a:r>
              <a:rPr lang="en-US" sz="1100" dirty="0"/>
              <a:t>Require training on transgender issues for all staff. </a:t>
            </a:r>
          </a:p>
          <a:p>
            <a:pPr marL="181240" indent="-181240">
              <a:buFont typeface="Arial" panose="020B0604020202020204" pitchFamily="34" charset="0"/>
              <a:buChar char="•"/>
            </a:pPr>
            <a:r>
              <a:rPr lang="en-US" sz="1100" dirty="0"/>
              <a:t>Find out the sexual orientation of all clients. </a:t>
            </a:r>
          </a:p>
          <a:p>
            <a:pPr marL="181240" indent="-181240">
              <a:buFont typeface="Arial" panose="020B0604020202020204" pitchFamily="34" charset="0"/>
              <a:buChar char="•"/>
            </a:pPr>
            <a:r>
              <a:rPr lang="en-US" sz="1100" dirty="0"/>
              <a:t>Allow transgender clients to use bathrooms and showers based on their gender self-identity and gender role. </a:t>
            </a:r>
          </a:p>
          <a:p>
            <a:pPr marL="181240" indent="-181240">
              <a:buFont typeface="Arial" panose="020B0604020202020204" pitchFamily="34" charset="0"/>
              <a:buChar char="•"/>
            </a:pPr>
            <a:r>
              <a:rPr lang="en-US" sz="1100" dirty="0"/>
              <a:t>Require all clients and staff to create and maintain a safe environment for all transgender clients. Post a nondiscrimination policy in the waiting room that explicitly includes sexual orientation and gender identity. </a:t>
            </a:r>
            <a:endParaRPr lang="en-US" sz="1100" b="1" dirty="0"/>
          </a:p>
          <a:p>
            <a:endParaRPr lang="en-US" dirty="0"/>
          </a:p>
        </p:txBody>
      </p:sp>
      <p:sp>
        <p:nvSpPr>
          <p:cNvPr id="4" name="Slide Number Placeholder 3"/>
          <p:cNvSpPr>
            <a:spLocks noGrp="1"/>
          </p:cNvSpPr>
          <p:nvPr>
            <p:ph type="sldNum" sz="quarter" idx="10"/>
          </p:nvPr>
        </p:nvSpPr>
        <p:spPr/>
        <p:txBody>
          <a:bodyPr/>
          <a:lstStyle/>
          <a:p>
            <a:fld id="{0D45D162-8B6A-4E65-AC7C-D7F9E834B859}" type="slidenum">
              <a:rPr lang="en-US" smtClean="0"/>
              <a:t>42</a:t>
            </a:fld>
            <a:endParaRPr lang="en-US"/>
          </a:p>
        </p:txBody>
      </p:sp>
    </p:spTree>
    <p:extLst>
      <p:ext uri="{BB962C8B-B14F-4D97-AF65-F5344CB8AC3E}">
        <p14:creationId xmlns:p14="http://schemas.microsoft.com/office/powerpoint/2010/main" val="2550468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purpose of this section is to provide an overview of transgender identity, as well as key terms and concepts to help participants respectfully engage transgender clients.</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43</a:t>
            </a:fld>
            <a:endParaRPr lang="en-US"/>
          </a:p>
        </p:txBody>
      </p:sp>
    </p:spTree>
    <p:extLst>
      <p:ext uri="{BB962C8B-B14F-4D97-AF65-F5344CB8AC3E}">
        <p14:creationId xmlns:p14="http://schemas.microsoft.com/office/powerpoint/2010/main" val="3227840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The trainer</a:t>
            </a:r>
            <a:r>
              <a:rPr lang="en-US" baseline="0" dirty="0"/>
              <a:t> will facilitate a large group discussion and start by asking the participants to share their definition of culture. Then the trainer will show this slide and ask for reactions, comments. The trainer will make the following key points: </a:t>
            </a:r>
          </a:p>
          <a:p>
            <a:endParaRPr lang="en-US" baseline="0" dirty="0"/>
          </a:p>
          <a:p>
            <a:r>
              <a:rPr lang="en-US" baseline="0" dirty="0"/>
              <a:t>-culture is a structure and it is broad, “western civilization” and it can also be as specific as what your parents taught you in your house, “always look good when you go out”. </a:t>
            </a:r>
          </a:p>
          <a:p>
            <a:endParaRPr lang="en-US" baseline="0" dirty="0"/>
          </a:p>
          <a:p>
            <a:r>
              <a:rPr lang="en-US" baseline="0" dirty="0"/>
              <a:t>-cultures decide who has and does not have power. Some behaviors are rewarded with power and others are not, men engaging in sexual behaviors with the opposite sex is rewarded, affirmed and publically sanctioned in some cultures. </a:t>
            </a:r>
          </a:p>
          <a:p>
            <a:endParaRPr lang="en-US" baseline="0" dirty="0"/>
          </a:p>
          <a:p>
            <a:r>
              <a:rPr lang="en-US" baseline="0" dirty="0"/>
              <a:t>-each individuals experience of their culture(s) is unique. </a:t>
            </a:r>
          </a:p>
          <a:p>
            <a:endParaRPr lang="en-US" baseline="0" dirty="0"/>
          </a:p>
          <a:p>
            <a:r>
              <a:rPr lang="en-US" baseline="0" dirty="0"/>
              <a:t>Trainer may want to invite the group to define ‘race’ and ‘ethnicity’ before advancing to the next slide. </a:t>
            </a:r>
          </a:p>
        </p:txBody>
      </p:sp>
      <p:sp>
        <p:nvSpPr>
          <p:cNvPr id="4" name="Slide Number Placeholder 3"/>
          <p:cNvSpPr>
            <a:spLocks noGrp="1"/>
          </p:cNvSpPr>
          <p:nvPr>
            <p:ph type="sldNum" sz="quarter" idx="10"/>
          </p:nvPr>
        </p:nvSpPr>
        <p:spPr/>
        <p:txBody>
          <a:bodyPr/>
          <a:lstStyle/>
          <a:p>
            <a:fld id="{5F0B8E03-B682-CA49-9DE4-53360AC9A75F}" type="slidenum">
              <a:rPr lang="en-US" smtClean="0"/>
              <a:pPr/>
              <a:t>44</a:t>
            </a:fld>
            <a:endParaRPr lang="en-US"/>
          </a:p>
        </p:txBody>
      </p:sp>
    </p:spTree>
    <p:extLst>
      <p:ext uri="{BB962C8B-B14F-4D97-AF65-F5344CB8AC3E}">
        <p14:creationId xmlns:p14="http://schemas.microsoft.com/office/powerpoint/2010/main" val="562411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Culture is dynamic,</a:t>
            </a:r>
            <a:r>
              <a:rPr lang="en-US" baseline="0" dirty="0"/>
              <a:t> alive and had a lot of moving parts and influences. </a:t>
            </a:r>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45</a:t>
            </a:fld>
            <a:endParaRPr lang="en-US"/>
          </a:p>
        </p:txBody>
      </p:sp>
    </p:spTree>
    <p:extLst>
      <p:ext uri="{BB962C8B-B14F-4D97-AF65-F5344CB8AC3E}">
        <p14:creationId xmlns:p14="http://schemas.microsoft.com/office/powerpoint/2010/main" val="2937394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The trainer</a:t>
            </a:r>
            <a:r>
              <a:rPr lang="en-US" baseline="0" dirty="0"/>
              <a:t> reviews this slide and invites comments and reactions from the participants. </a:t>
            </a:r>
          </a:p>
          <a:p>
            <a:endParaRPr lang="en-US" baseline="0" dirty="0"/>
          </a:p>
          <a:p>
            <a:r>
              <a:rPr lang="en-US" baseline="0" dirty="0"/>
              <a:t>The trainer makes the following </a:t>
            </a:r>
            <a:r>
              <a:rPr lang="en-US" b="1" baseline="0" dirty="0"/>
              <a:t>key point</a:t>
            </a:r>
            <a:r>
              <a:rPr lang="en-US" baseline="0" dirty="0"/>
              <a:t>. </a:t>
            </a:r>
          </a:p>
          <a:p>
            <a:endParaRPr lang="en-US" baseline="0" dirty="0"/>
          </a:p>
          <a:p>
            <a:r>
              <a:rPr lang="en-US" baseline="0" dirty="0"/>
              <a:t>A pattern is not an individual. Our work is to seek to understand the individual and their culture(s).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46</a:t>
            </a:fld>
            <a:endParaRPr lang="en-US"/>
          </a:p>
        </p:txBody>
      </p:sp>
    </p:spTree>
    <p:extLst>
      <p:ext uri="{BB962C8B-B14F-4D97-AF65-F5344CB8AC3E}">
        <p14:creationId xmlns:p14="http://schemas.microsoft.com/office/powerpoint/2010/main" val="28676047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dirty="0"/>
              <a:t>The trainer</a:t>
            </a:r>
            <a:r>
              <a:rPr lang="en-US" baseline="0" dirty="0"/>
              <a:t> process and takes apart this broad definition of Cultural Competence with the large group and facilitates a dynamic discussion. </a:t>
            </a:r>
          </a:p>
          <a:p>
            <a:endParaRPr lang="en-US" baseline="0" dirty="0"/>
          </a:p>
          <a:p>
            <a:r>
              <a:rPr lang="en-US" baseline="0" dirty="0"/>
              <a:t>The trainer can also use the below content to supplement the discussion with an emphasis on “developmental process”, and “over an extended period”. Cultural competence is a journey that does not end in a fixed destination. </a:t>
            </a:r>
            <a:endParaRPr lang="en-US" dirty="0"/>
          </a:p>
          <a:p>
            <a:endParaRPr lang="en-US" dirty="0"/>
          </a:p>
          <a:p>
            <a:r>
              <a:rPr lang="en-US" dirty="0"/>
              <a:t>Cultural competence is a developmental process that evolves over an extended period. Both individuals and organizations are at various levels of awareness, knowledge and skills along the cultural competence continuum. (adapted from </a:t>
            </a:r>
            <a:r>
              <a:rPr lang="en-US" dirty="0">
                <a:hlinkClick r:id="rId3"/>
              </a:rPr>
              <a:t>Cross et al.</a:t>
            </a:r>
            <a:r>
              <a:rPr lang="en-US" dirty="0"/>
              <a:t>, 1989)</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41502EE-1673-440F-A9D1-2F2ED8FB0FFF}" type="slidenum">
              <a:rPr lang="en-US" smtClean="0"/>
              <a:pPr/>
              <a:t>47</a:t>
            </a:fld>
            <a:endParaRPr lang="en-US" dirty="0"/>
          </a:p>
        </p:txBody>
      </p:sp>
    </p:spTree>
    <p:extLst>
      <p:ext uri="{BB962C8B-B14F-4D97-AF65-F5344CB8AC3E}">
        <p14:creationId xmlns:p14="http://schemas.microsoft.com/office/powerpoint/2010/main" val="1890105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Cultural Humility developed out of the nursing profession, as a way to eliminate the power dynamics between patient and provider.</a:t>
            </a:r>
          </a:p>
          <a:p>
            <a:endParaRPr lang="en-US" dirty="0"/>
          </a:p>
          <a:p>
            <a:r>
              <a:rPr lang="en-US" dirty="0"/>
              <a:t>However, when we use “cultural humility” as an approach to effectively engage</a:t>
            </a:r>
            <a:r>
              <a:rPr lang="en-US" baseline="0" dirty="0"/>
              <a:t> individuals</a:t>
            </a:r>
            <a:r>
              <a:rPr lang="en-US" dirty="0"/>
              <a:t>, we recognize we (in our helping role) are not better than the</a:t>
            </a:r>
            <a:r>
              <a:rPr lang="en-US" baseline="0" dirty="0"/>
              <a:t> people we have an opportunity to provide services for</a:t>
            </a:r>
            <a:r>
              <a:rPr lang="en-US" dirty="0"/>
              <a:t>, and they teach us about their lives and community.</a:t>
            </a:r>
          </a:p>
          <a:p>
            <a:endParaRPr lang="en-US" dirty="0"/>
          </a:p>
          <a:p>
            <a:r>
              <a:rPr lang="en-US" dirty="0"/>
              <a:t>Tenants of Cultural Humility: </a:t>
            </a:r>
          </a:p>
          <a:p>
            <a:r>
              <a:rPr lang="en-US" dirty="0"/>
              <a:t>A lifelong commitment to self-evaluation and critique. </a:t>
            </a:r>
          </a:p>
          <a:p>
            <a:r>
              <a:rPr lang="en-US" dirty="0"/>
              <a:t>Understanding life is a learning process.</a:t>
            </a:r>
          </a:p>
          <a:p>
            <a:r>
              <a:rPr lang="en-US" dirty="0"/>
              <a:t>Redress (make right) the power imbalances in the provider-client dynamic. </a:t>
            </a:r>
          </a:p>
          <a:p>
            <a:r>
              <a:rPr lang="en-US" dirty="0"/>
              <a:t>Develop mutually beneficial, non-paternalistic partnerships with communities on behalf of individuals and defined populations.</a:t>
            </a:r>
          </a:p>
          <a:p>
            <a:r>
              <a:rPr lang="en-US" dirty="0"/>
              <a:t>Providers remain open to learning.</a:t>
            </a:r>
          </a:p>
          <a:p>
            <a:r>
              <a:rPr lang="en-US" dirty="0"/>
              <a:t>Understanding and accept we can never be truly “competent” in another’s culture.</a:t>
            </a:r>
          </a:p>
          <a:p>
            <a:r>
              <a:rPr lang="en-US" dirty="0"/>
              <a:t>Challenge yourself in identifying your own values as not the “norm.” (</a:t>
            </a:r>
            <a:r>
              <a:rPr lang="en-US" dirty="0" err="1"/>
              <a:t>Tervalon</a:t>
            </a:r>
            <a:r>
              <a:rPr lang="en-US" dirty="0"/>
              <a:t> &amp; Murray-Garcia, 1998)</a:t>
            </a:r>
          </a:p>
        </p:txBody>
      </p:sp>
      <p:sp>
        <p:nvSpPr>
          <p:cNvPr id="4" name="Slide Number Placeholder 3"/>
          <p:cNvSpPr>
            <a:spLocks noGrp="1"/>
          </p:cNvSpPr>
          <p:nvPr>
            <p:ph type="sldNum" sz="quarter" idx="10"/>
          </p:nvPr>
        </p:nvSpPr>
        <p:spPr/>
        <p:txBody>
          <a:bodyPr/>
          <a:lstStyle/>
          <a:p>
            <a:fld id="{5F0B8E03-B682-CA49-9DE4-53360AC9A75F}" type="slidenum">
              <a:rPr lang="en-US" smtClean="0"/>
              <a:pPr/>
              <a:t>48</a:t>
            </a:fld>
            <a:endParaRPr lang="en-US"/>
          </a:p>
        </p:txBody>
      </p:sp>
    </p:spTree>
    <p:extLst>
      <p:ext uri="{BB962C8B-B14F-4D97-AF65-F5344CB8AC3E}">
        <p14:creationId xmlns:p14="http://schemas.microsoft.com/office/powerpoint/2010/main" val="4154258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**ANIMATION**</a:t>
            </a:r>
          </a:p>
          <a:p>
            <a:r>
              <a:rPr lang="en-US" sz="1200" kern="1200" dirty="0">
                <a:solidFill>
                  <a:schemeClr val="tx1"/>
                </a:solidFill>
                <a:latin typeface="+mn-lt"/>
                <a:ea typeface="+mn-ea"/>
                <a:cs typeface="+mn-cs"/>
              </a:rPr>
              <a:t>This slide illustrates unconscious</a:t>
            </a:r>
            <a:r>
              <a:rPr lang="en-US" sz="1200" kern="1200" baseline="0" dirty="0">
                <a:solidFill>
                  <a:schemeClr val="tx1"/>
                </a:solidFill>
                <a:latin typeface="+mn-lt"/>
                <a:ea typeface="+mn-ea"/>
                <a:cs typeface="+mn-cs"/>
              </a:rPr>
              <a:t> </a:t>
            </a:r>
            <a:r>
              <a:rPr lang="en-US" sz="1200" kern="1200" baseline="0" dirty="0" smtClean="0">
                <a:solidFill>
                  <a:schemeClr val="tx1"/>
                </a:solidFill>
                <a:latin typeface="+mn-lt"/>
                <a:ea typeface="+mn-ea"/>
                <a:cs typeface="+mn-cs"/>
              </a:rPr>
              <a:t>bias; participants answer the questions in the binary without even realizing it</a:t>
            </a:r>
            <a:r>
              <a:rPr lang="en-US" sz="1200" kern="1200" baseline="0" smtClean="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b="1" i="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US" sz="1200" b="1" i="1" kern="1200" dirty="0">
                <a:solidFill>
                  <a:schemeClr val="tx1"/>
                </a:solidFill>
                <a:latin typeface="+mn-lt"/>
                <a:ea typeface="+mn-ea"/>
                <a:cs typeface="+mn-cs"/>
              </a:rPr>
              <a:t>Move forward to reveal first picture</a:t>
            </a:r>
            <a:r>
              <a:rPr lang="en-US" sz="1200" b="0" i="0" kern="1200" baseline="0" dirty="0">
                <a:solidFill>
                  <a:schemeClr val="tx1"/>
                </a:solidFill>
                <a:latin typeface="+mn-lt"/>
                <a:ea typeface="+mn-ea"/>
                <a:cs typeface="+mn-cs"/>
              </a:rPr>
              <a:t> which shows half of a face and move forward to reveal the questions for the audience to consider (male or female, gay or straight, cisgender or transgender).</a:t>
            </a:r>
          </a:p>
          <a:p>
            <a:endParaRPr lang="en-US" sz="1200" kern="1200" dirty="0">
              <a:solidFill>
                <a:schemeClr val="tx1"/>
              </a:solidFill>
              <a:latin typeface="+mn-lt"/>
              <a:ea typeface="+mn-ea"/>
              <a:cs typeface="+mn-cs"/>
            </a:endParaRPr>
          </a:p>
          <a:p>
            <a:r>
              <a:rPr lang="en-US" sz="1200" b="1" i="1" kern="1200" dirty="0">
                <a:solidFill>
                  <a:schemeClr val="tx1"/>
                </a:solidFill>
                <a:latin typeface="+mn-lt"/>
                <a:ea typeface="+mn-ea"/>
                <a:cs typeface="+mn-cs"/>
              </a:rPr>
              <a:t>Move forward to reveal second picture</a:t>
            </a:r>
            <a:r>
              <a:rPr lang="en-US" sz="1200" b="0" i="0" kern="1200" baseline="0" dirty="0">
                <a:solidFill>
                  <a:schemeClr val="tx1"/>
                </a:solidFill>
                <a:latin typeface="+mn-lt"/>
                <a:ea typeface="+mn-ea"/>
                <a:cs typeface="+mn-cs"/>
              </a:rPr>
              <a:t> which shows a “female” version of the face.   </a:t>
            </a:r>
            <a:endParaRPr lang="en-US" sz="1200" kern="1200" dirty="0">
              <a:solidFill>
                <a:schemeClr val="tx1"/>
              </a:solidFill>
              <a:latin typeface="+mn-lt"/>
              <a:ea typeface="+mn-ea"/>
              <a:cs typeface="+mn-cs"/>
            </a:endParaRPr>
          </a:p>
          <a:p>
            <a:r>
              <a:rPr lang="en-US" sz="1200" b="1" i="1" kern="1200" dirty="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0C2020F-4E4E-463A-95B7-DDFFF607D600}" type="slidenum">
              <a:rPr lang="en-US" smtClean="0"/>
              <a:pPr/>
              <a:t>49</a:t>
            </a:fld>
            <a:endParaRPr lang="en-US"/>
          </a:p>
        </p:txBody>
      </p:sp>
    </p:spTree>
    <p:extLst>
      <p:ext uri="{BB962C8B-B14F-4D97-AF65-F5344CB8AC3E}">
        <p14:creationId xmlns:p14="http://schemas.microsoft.com/office/powerpoint/2010/main" val="2641552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51564"/>
          </a:xfrm>
        </p:spPr>
        <p:txBody>
          <a:bodyPr/>
          <a:lstStyle/>
          <a:p>
            <a:r>
              <a:rPr lang="en-US" sz="1200" kern="1200" dirty="0" smtClean="0">
                <a:solidFill>
                  <a:schemeClr val="tx1"/>
                </a:solidFill>
                <a:effectLst/>
                <a:latin typeface="+mn-lt"/>
                <a:ea typeface="+mn-ea"/>
                <a:cs typeface="+mn-cs"/>
              </a:rPr>
              <a:t>The term “Trans umbrella” includes many different gender identities. For example: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Trans man: A person who was assigned a female sex at birth and who now identifies as male. Some clients may use the term FTM (female to male).</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Trans woman: A person who was assigned a male sex at birth and who now identifies as female. Some clients may use the term MTF (male to female).</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Genderqueer/Gender non-conforming: Describes someone who blurs or bends the gender binary and/or identifies outside of the gender binary.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Trans: Some trans people may use the term trans to describe their gender identity.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Additional terms: It’s important to note that these definitions and terms may be regionally/culturally specific and may change over time. </a:t>
            </a:r>
          </a:p>
          <a:p>
            <a:endParaRPr lang="en-US" dirty="0" smtClean="0"/>
          </a:p>
          <a:p>
            <a:r>
              <a:rPr lang="en-US" dirty="0" smtClean="0"/>
              <a:t>The best way to respect your client is to ask them how they describe their gender identity and use the term that they prefer.</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5</a:t>
            </a:fld>
            <a:endParaRPr lang="en-US"/>
          </a:p>
        </p:txBody>
      </p:sp>
    </p:spTree>
    <p:extLst>
      <p:ext uri="{BB962C8B-B14F-4D97-AF65-F5344CB8AC3E}">
        <p14:creationId xmlns:p14="http://schemas.microsoft.com/office/powerpoint/2010/main" val="8641000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trainer can review the following suggested activities that focus on “conditioning” in a fun not threatening way. The what color is this paper should be done and done last before moving to the next slide. </a:t>
            </a:r>
          </a:p>
          <a:p>
            <a:endParaRPr lang="en-US" baseline="0" dirty="0"/>
          </a:p>
          <a:p>
            <a:r>
              <a:rPr lang="en-US" baseline="0" dirty="0"/>
              <a:t>The </a:t>
            </a:r>
            <a:r>
              <a:rPr lang="en-US" b="1" i="0" baseline="0" dirty="0"/>
              <a:t>key message </a:t>
            </a:r>
            <a:r>
              <a:rPr lang="en-US" baseline="0" dirty="0"/>
              <a:t>to communicate is, our conditioning can cause us to respond in ways that are reactive and reflexive and may not be culturally competent.</a:t>
            </a:r>
            <a:endParaRPr lang="en-US" dirty="0"/>
          </a:p>
          <a:p>
            <a:endParaRPr lang="en-US" dirty="0"/>
          </a:p>
          <a:p>
            <a:r>
              <a:rPr lang="en-US" dirty="0"/>
              <a:t>Say</a:t>
            </a:r>
            <a:r>
              <a:rPr lang="en-US" baseline="0" dirty="0"/>
              <a:t> Roast, Roast, Roast out loud, Ask the group, What do you put in a toaster? </a:t>
            </a:r>
          </a:p>
          <a:p>
            <a:endParaRPr lang="en-US" baseline="0" dirty="0"/>
          </a:p>
          <a:p>
            <a:r>
              <a:rPr lang="en-US" dirty="0"/>
              <a:t>Trainer: Spell "hop."</a:t>
            </a:r>
          </a:p>
          <a:p>
            <a:r>
              <a:rPr lang="en-US" dirty="0"/>
              <a:t>Group: H-O-P</a:t>
            </a:r>
          </a:p>
          <a:p>
            <a:r>
              <a:rPr lang="en-US" dirty="0"/>
              <a:t>Trainer: Spell "mop."</a:t>
            </a:r>
          </a:p>
          <a:p>
            <a:r>
              <a:rPr lang="en-US" dirty="0"/>
              <a:t>Group: M-O-P</a:t>
            </a:r>
          </a:p>
          <a:p>
            <a:r>
              <a:rPr lang="en-US" dirty="0"/>
              <a:t>Trainer: Spell "top."</a:t>
            </a:r>
          </a:p>
          <a:p>
            <a:r>
              <a:rPr lang="en-US" dirty="0"/>
              <a:t>Group: T-O-P</a:t>
            </a:r>
          </a:p>
          <a:p>
            <a:r>
              <a:rPr lang="en-US" dirty="0"/>
              <a:t>Trainer: What do you do at a green light?</a:t>
            </a:r>
          </a:p>
          <a:p>
            <a:r>
              <a:rPr lang="en-US" dirty="0"/>
              <a:t>Group: (Accustomed to the "op" sound) Stop.</a:t>
            </a:r>
          </a:p>
          <a:p>
            <a:r>
              <a:rPr lang="en-US" dirty="0"/>
              <a:t>Trainer: No, you go at a green light!</a:t>
            </a:r>
          </a:p>
          <a:p>
            <a:endParaRPr lang="en-US" dirty="0"/>
          </a:p>
          <a:p>
            <a:r>
              <a:rPr lang="en-US" dirty="0"/>
              <a:t>“Spell SILK!" - "Now, what does a cow drink?"</a:t>
            </a:r>
          </a:p>
          <a:p>
            <a:endParaRPr lang="en-US" dirty="0"/>
          </a:p>
          <a:p>
            <a:r>
              <a:rPr lang="en-US" dirty="0"/>
              <a:t>What color is this paper</a:t>
            </a:r>
            <a:r>
              <a:rPr lang="en-US" baseline="0" dirty="0"/>
              <a:t>, ask 5 times, get them to say it loud (use a white paper). </a:t>
            </a:r>
          </a:p>
          <a:p>
            <a:endParaRPr lang="en-US" baseline="0" dirty="0"/>
          </a:p>
          <a:p>
            <a:r>
              <a:rPr lang="en-US" baseline="0" dirty="0"/>
              <a:t>Ask the group, What do cows drink? </a:t>
            </a:r>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50</a:t>
            </a:fld>
            <a:endParaRPr lang="en-US"/>
          </a:p>
        </p:txBody>
      </p:sp>
    </p:spTree>
    <p:extLst>
      <p:ext uri="{BB962C8B-B14F-4D97-AF65-F5344CB8AC3E}">
        <p14:creationId xmlns:p14="http://schemas.microsoft.com/office/powerpoint/2010/main" val="2863724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human beings providing</a:t>
            </a:r>
            <a:r>
              <a:rPr lang="en-US" baseline="0" dirty="0"/>
              <a:t> services to other human beings, young men who have sex with man and LGBT people, that is a strength; our field is called “Human Services”. Our personal humanness/experience can also be a limitation when providing services to others if left unexamined. </a:t>
            </a:r>
          </a:p>
          <a:p>
            <a:endParaRPr lang="en-US" baseline="0" dirty="0"/>
          </a:p>
          <a:p>
            <a:r>
              <a:rPr lang="en-US" baseline="0" dirty="0"/>
              <a:t>Our personal individual history, associations, and experiences can conspire and make us blind. All human beings have blind spots. Blind spots are normal and don’t have to lead to permanent cultural blindness. </a:t>
            </a:r>
          </a:p>
          <a:p>
            <a:endParaRPr lang="en-US" baseline="0" dirty="0"/>
          </a:p>
          <a:p>
            <a:r>
              <a:rPr lang="en-US" baseline="0" dirty="0"/>
              <a:t>The process of developing and practicing cultural competence can bring new vision and insight. The process can allow you to see people in ways you were not able to before. </a:t>
            </a:r>
          </a:p>
          <a:p>
            <a:endParaRPr lang="en-US" baseline="0" dirty="0"/>
          </a:p>
          <a:p>
            <a:r>
              <a:rPr lang="en-US" baseline="0" dirty="0"/>
              <a:t>Creating a safe, welcoming and accepting space for young men who have sex with men and LGBT people, and being active about enhancing your self awareness are two critical steps in the process of practicing cultural competence. </a:t>
            </a:r>
          </a:p>
        </p:txBody>
      </p:sp>
      <p:sp>
        <p:nvSpPr>
          <p:cNvPr id="4" name="Slide Number Placeholder 3"/>
          <p:cNvSpPr>
            <a:spLocks noGrp="1"/>
          </p:cNvSpPr>
          <p:nvPr>
            <p:ph type="sldNum" sz="quarter" idx="10"/>
          </p:nvPr>
        </p:nvSpPr>
        <p:spPr/>
        <p:txBody>
          <a:bodyPr/>
          <a:lstStyle/>
          <a:p>
            <a:fld id="{5F0B8E03-B682-CA49-9DE4-53360AC9A75F}" type="slidenum">
              <a:rPr lang="en-US" smtClean="0"/>
              <a:pPr/>
              <a:t>51</a:t>
            </a:fld>
            <a:endParaRPr lang="en-US"/>
          </a:p>
        </p:txBody>
      </p:sp>
    </p:spTree>
    <p:extLst>
      <p:ext uri="{BB962C8B-B14F-4D97-AF65-F5344CB8AC3E}">
        <p14:creationId xmlns:p14="http://schemas.microsoft.com/office/powerpoint/2010/main" val="42132185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a:t>
            </a:r>
            <a:r>
              <a:rPr lang="en-US" baseline="0" dirty="0"/>
              <a:t> will review this process diagram with a focus on </a:t>
            </a:r>
            <a:r>
              <a:rPr lang="en-US" b="1" baseline="0" dirty="0"/>
              <a:t>self-awareness </a:t>
            </a:r>
            <a:r>
              <a:rPr lang="en-US" baseline="0" dirty="0"/>
              <a:t>and reinforcing cultural competence as a process engaged in over time fueled by specific actions. </a:t>
            </a:r>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52</a:t>
            </a:fld>
            <a:endParaRPr lang="en-US"/>
          </a:p>
        </p:txBody>
      </p:sp>
    </p:spTree>
    <p:extLst>
      <p:ext uri="{BB962C8B-B14F-4D97-AF65-F5344CB8AC3E}">
        <p14:creationId xmlns:p14="http://schemas.microsoft.com/office/powerpoint/2010/main" val="3920866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From a “cultural</a:t>
            </a:r>
            <a:r>
              <a:rPr lang="en-US" baseline="0" dirty="0"/>
              <a:t> humility” perspective we will never be “culturally competent”; what we strive for is “cultural proficiency”. This is a practice stance and set of behaviors that we choose to use that make it possible for us to engage and work with people that are different than us in obvious and unseen ways. </a:t>
            </a:r>
          </a:p>
          <a:p>
            <a:endParaRPr lang="en-US" baseline="0" dirty="0"/>
          </a:p>
          <a:p>
            <a:r>
              <a:rPr lang="en-US" baseline="0" dirty="0"/>
              <a:t>The practice of cultural proficiency can be particularly meaningful and positively impactful when working with YMSM and LGBT people and can sometimes help with the resolution of traumatic and violating past experiences.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53</a:t>
            </a:fld>
            <a:endParaRPr lang="en-US"/>
          </a:p>
        </p:txBody>
      </p:sp>
    </p:spTree>
    <p:extLst>
      <p:ext uri="{BB962C8B-B14F-4D97-AF65-F5344CB8AC3E}">
        <p14:creationId xmlns:p14="http://schemas.microsoft.com/office/powerpoint/2010/main" val="20348735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look at “practice</a:t>
            </a:r>
            <a:r>
              <a:rPr lang="en-US" baseline="0" dirty="0"/>
              <a:t> strategies</a:t>
            </a:r>
            <a:r>
              <a:rPr lang="en-US" dirty="0"/>
              <a:t>”. </a:t>
            </a:r>
          </a:p>
          <a:p>
            <a:endParaRPr lang="en-US" dirty="0"/>
          </a:p>
          <a:p>
            <a:r>
              <a:rPr lang="en-US" dirty="0"/>
              <a:t>Before</a:t>
            </a:r>
            <a:r>
              <a:rPr lang="en-US" baseline="0" dirty="0"/>
              <a:t> we do, let’s talk about conditioning and human blind spots. </a:t>
            </a:r>
          </a:p>
          <a:p>
            <a:endParaRPr lang="en-US" baseline="0" dirty="0"/>
          </a:p>
          <a:p>
            <a:r>
              <a:rPr lang="en-US" baseline="0" dirty="0"/>
              <a:t>Let’s start that conversation with an activity. Advance to the next slide. </a:t>
            </a:r>
            <a:endParaRPr lang="en-US" dirty="0"/>
          </a:p>
          <a:p>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54</a:t>
            </a:fld>
            <a:endParaRPr lang="en-US"/>
          </a:p>
        </p:txBody>
      </p:sp>
    </p:spTree>
    <p:extLst>
      <p:ext uri="{BB962C8B-B14F-4D97-AF65-F5344CB8AC3E}">
        <p14:creationId xmlns:p14="http://schemas.microsoft.com/office/powerpoint/2010/main" val="30786901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The trainer</a:t>
            </a:r>
            <a:r>
              <a:rPr lang="en-US" baseline="0" dirty="0"/>
              <a:t> will use this slide to reinforce the concept that actions don’t always match values &amp; beliefs because of conditioning and blind spots and that self-awareness and subsequent actions are required to move toward congruent cultural proficiency.</a:t>
            </a:r>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55</a:t>
            </a:fld>
            <a:endParaRPr lang="en-US"/>
          </a:p>
        </p:txBody>
      </p:sp>
    </p:spTree>
    <p:extLst>
      <p:ext uri="{BB962C8B-B14F-4D97-AF65-F5344CB8AC3E}">
        <p14:creationId xmlns:p14="http://schemas.microsoft.com/office/powerpoint/2010/main" val="852388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trainer</a:t>
            </a:r>
            <a:r>
              <a:rPr lang="en-US" baseline="0" dirty="0"/>
              <a:t> will state that these are specific actions providers can take to unwire conditioning, and enhance cultural vision and then briefly review the list. The trainer will emphasize, the list is not exhaustive and requires retaking some of the same actions again and again as needed. The trainer will also emphasize that providers can </a:t>
            </a:r>
            <a:r>
              <a:rPr lang="en-US" b="1" baseline="0" dirty="0"/>
              <a:t>choose</a:t>
            </a:r>
            <a:r>
              <a:rPr lang="en-US" baseline="0" dirty="0"/>
              <a:t> to move toward cultural competence and that </a:t>
            </a:r>
            <a:r>
              <a:rPr lang="en-US" b="1" baseline="0" dirty="0"/>
              <a:t>their choice </a:t>
            </a:r>
            <a:r>
              <a:rPr lang="en-US" baseline="0" dirty="0"/>
              <a:t>must be followed by actions; like attending this training and engaging in the following activity. </a:t>
            </a:r>
          </a:p>
          <a:p>
            <a:endParaRPr lang="en-US" baseline="0"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56</a:t>
            </a:fld>
            <a:endParaRPr lang="en-US"/>
          </a:p>
        </p:txBody>
      </p:sp>
    </p:spTree>
    <p:extLst>
      <p:ext uri="{BB962C8B-B14F-4D97-AF65-F5344CB8AC3E}">
        <p14:creationId xmlns:p14="http://schemas.microsoft.com/office/powerpoint/2010/main" val="14427765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shares</a:t>
            </a:r>
            <a:r>
              <a:rPr lang="en-US" baseline="0" dirty="0"/>
              <a:t> this quote and invites the group to share their reactions and comments. </a:t>
            </a:r>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57</a:t>
            </a:fld>
            <a:endParaRPr lang="en-US"/>
          </a:p>
        </p:txBody>
      </p:sp>
    </p:spTree>
    <p:extLst>
      <p:ext uri="{BB962C8B-B14F-4D97-AF65-F5344CB8AC3E}">
        <p14:creationId xmlns:p14="http://schemas.microsoft.com/office/powerpoint/2010/main" val="39402628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this module comes to a close the trainer reviews the content on this slide and reminds participants that moving toward cultural competence/humility/proficiency is an the active process and actions are required. </a:t>
            </a:r>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58</a:t>
            </a:fld>
            <a:endParaRPr lang="en-US"/>
          </a:p>
        </p:txBody>
      </p:sp>
    </p:spTree>
    <p:extLst>
      <p:ext uri="{BB962C8B-B14F-4D97-AF65-F5344CB8AC3E}">
        <p14:creationId xmlns:p14="http://schemas.microsoft.com/office/powerpoint/2010/main" val="2251864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trainer shares this key concept and reinforces the life long “journey” that does not have a destination other than understanding and continued learning. </a:t>
            </a:r>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59</a:t>
            </a:fld>
            <a:endParaRPr lang="en-US"/>
          </a:p>
        </p:txBody>
      </p:sp>
    </p:spTree>
    <p:extLst>
      <p:ext uri="{BB962C8B-B14F-4D97-AF65-F5344CB8AC3E}">
        <p14:creationId xmlns:p14="http://schemas.microsoft.com/office/powerpoint/2010/main" val="4144102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sz="1200" kern="1200" dirty="0" smtClean="0">
                <a:solidFill>
                  <a:schemeClr val="tx1"/>
                </a:solidFill>
                <a:effectLst/>
                <a:latin typeface="+mn-lt"/>
                <a:ea typeface="+mn-ea"/>
                <a:cs typeface="+mn-cs"/>
              </a:rPr>
              <a:t>This is included as a reminder of the terms and is repeated from information contained</a:t>
            </a:r>
            <a:r>
              <a:rPr lang="en-US" sz="1200" kern="1200" baseline="0" dirty="0" smtClean="0">
                <a:solidFill>
                  <a:schemeClr val="tx1"/>
                </a:solidFill>
                <a:effectLst/>
                <a:latin typeface="+mn-lt"/>
                <a:ea typeface="+mn-ea"/>
                <a:cs typeface="+mn-cs"/>
              </a:rPr>
              <a:t> in the introductory module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important </a:t>
            </a:r>
            <a:r>
              <a:rPr lang="en-US" dirty="0" smtClean="0"/>
              <a:t>to highlight everyone (including trans clients) has a gender identity, gender expression, sex assigned at birth and a sexual orientation.</a:t>
            </a:r>
          </a:p>
          <a:p>
            <a:endParaRPr lang="en-US" dirty="0" smtClean="0"/>
          </a:p>
          <a:p>
            <a:r>
              <a:rPr lang="en-US" dirty="0" smtClean="0"/>
              <a:t>The</a:t>
            </a:r>
            <a:r>
              <a:rPr lang="en-US" baseline="0" dirty="0" smtClean="0"/>
              <a:t> trainer(s) can use themselves or a hypothetical client as an example. “Brian” was born with male sexual reproductive organs at birth, and was assigned “male” at birth. Since he was an adolescent, “Brian” has identified as “male” and expresses his gender as a “male” (e.g. plays sports, wears ‘male’ clothing, plays with other ‘males’) and since adolescence, “Brian” identifies as “heterosexual.” Therefore he has all four core concepts of identity, expression, sex assignment and sexual orientation.</a:t>
            </a:r>
            <a:endParaRPr lang="en-US" dirty="0" smtClean="0"/>
          </a:p>
          <a:p>
            <a:endParaRPr lang="en-US" dirty="0" smtClean="0"/>
          </a:p>
          <a:p>
            <a:r>
              <a:rPr lang="en-US" dirty="0" smtClean="0"/>
              <a:t>Sex assigned at birth: A combination of biological markers (chromosomes and hormones) and anatomic characteristics (reproductive organs and genitalia). Impacted by legal, policy, cultural and social issues.</a:t>
            </a:r>
          </a:p>
          <a:p>
            <a:endParaRPr lang="en-US" dirty="0" smtClean="0"/>
          </a:p>
          <a:p>
            <a:r>
              <a:rPr lang="en-US" dirty="0" smtClean="0"/>
              <a:t>Gender expression: how one externally manifests their gender identity through behavior, mannerisms, speech patterns, dress, and hairstyles.</a:t>
            </a:r>
          </a:p>
          <a:p>
            <a:endParaRPr lang="en-US" dirty="0" smtClean="0"/>
          </a:p>
          <a:p>
            <a:r>
              <a:rPr lang="en-US" dirty="0" smtClean="0"/>
              <a:t>Gender identity: A person’s internal sense of their own gender. (</a:t>
            </a:r>
            <a:r>
              <a:rPr lang="en-US" dirty="0" err="1" smtClean="0"/>
              <a:t>Keatley</a:t>
            </a:r>
            <a:r>
              <a:rPr lang="en-US" dirty="0" smtClean="0"/>
              <a:t>, Deutsch, </a:t>
            </a:r>
            <a:r>
              <a:rPr lang="en-US" dirty="0" err="1" smtClean="0"/>
              <a:t>Sevelius</a:t>
            </a:r>
            <a:r>
              <a:rPr lang="en-US" dirty="0" smtClean="0"/>
              <a:t> &amp; Gutierrez-Mock, 2015)</a:t>
            </a:r>
          </a:p>
          <a:p>
            <a:pPr lvl="1"/>
            <a:endParaRPr lang="en-US" dirty="0" smtClean="0"/>
          </a:p>
          <a:p>
            <a:r>
              <a:rPr lang="en-US" dirty="0" smtClean="0"/>
              <a:t>Sexual orientation: distinct from gender identity and expression. Describes a combination of attraction, behavior and identity for sexual and/or romantic partners. (</a:t>
            </a:r>
            <a:r>
              <a:rPr lang="en-US" dirty="0" err="1" smtClean="0"/>
              <a:t>Keatley</a:t>
            </a:r>
            <a:r>
              <a:rPr lang="en-US" dirty="0" smtClean="0"/>
              <a:t>, Deutsch, </a:t>
            </a:r>
            <a:r>
              <a:rPr lang="en-US" dirty="0" err="1" smtClean="0"/>
              <a:t>Sevelius</a:t>
            </a:r>
            <a:r>
              <a:rPr lang="en-US" dirty="0" smtClean="0"/>
              <a:t> &amp; Gutierrez-Mock, 2015)</a:t>
            </a:r>
          </a:p>
          <a:p>
            <a:endParaRPr lang="en-US" dirty="0" smtClean="0"/>
          </a:p>
          <a:p>
            <a:endParaRPr lang="en-US" dirty="0" smtClean="0"/>
          </a:p>
          <a:p>
            <a:endParaRPr lang="en-US"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6</a:t>
            </a:fld>
            <a:endParaRPr lang="en-US"/>
          </a:p>
        </p:txBody>
      </p:sp>
    </p:spTree>
    <p:extLst>
      <p:ext uri="{BB962C8B-B14F-4D97-AF65-F5344CB8AC3E}">
        <p14:creationId xmlns:p14="http://schemas.microsoft.com/office/powerpoint/2010/main" val="37133383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Trainer provides a succinct overview</a:t>
            </a:r>
            <a:r>
              <a:rPr lang="en-US" b="0" baseline="0" dirty="0"/>
              <a:t> of the minority stress theory and uses</a:t>
            </a:r>
            <a:r>
              <a:rPr lang="en-US" b="0" dirty="0"/>
              <a:t> the following description of the </a:t>
            </a:r>
            <a:r>
              <a:rPr lang="en-US" dirty="0"/>
              <a:t>described in </a:t>
            </a:r>
            <a:r>
              <a:rPr lang="en-US" b="0" dirty="0"/>
              <a:t>the American Psychological Association as context for explaining the theory:</a:t>
            </a:r>
            <a:endParaRPr lang="en-US" b="0" baseline="0" dirty="0"/>
          </a:p>
          <a:p>
            <a:endParaRPr lang="en-US" dirty="0"/>
          </a:p>
          <a:p>
            <a:r>
              <a:rPr lang="en-US" dirty="0"/>
              <a:t>The concept of minority stress stems from several social and psychological theoretical orientations and can be described as </a:t>
            </a:r>
            <a:r>
              <a:rPr lang="en-US" b="1" dirty="0"/>
              <a:t>a relationship between minority and dominant values and resultant conflict with the social environment experienced by minority group members (</a:t>
            </a:r>
            <a:r>
              <a:rPr lang="en-US" dirty="0"/>
              <a:t>Meyer, 1995; </a:t>
            </a:r>
            <a:r>
              <a:rPr lang="en-US" dirty="0" err="1"/>
              <a:t>Mirowsky</a:t>
            </a:r>
            <a:r>
              <a:rPr lang="en-US" dirty="0"/>
              <a:t> &amp; Ross, 1989; </a:t>
            </a:r>
            <a:r>
              <a:rPr lang="en-US" dirty="0" err="1"/>
              <a:t>Pearlin</a:t>
            </a:r>
            <a:r>
              <a:rPr lang="en-US" dirty="0"/>
              <a:t>, 1989). Minority stress theory proposes that </a:t>
            </a:r>
            <a:r>
              <a:rPr lang="en-US" b="1" dirty="0"/>
              <a:t>sexual minority health disparities can be explained in large part by stressors induced by a hostile, homophobic culture, </a:t>
            </a:r>
            <a:r>
              <a:rPr lang="en-US" dirty="0"/>
              <a:t>which often results in a lifetime of harassment, maltreatment, discrimination and victimization (Marshal et al., 2008; Meyer, 2003) and </a:t>
            </a:r>
            <a:r>
              <a:rPr lang="en-US" b="1" dirty="0"/>
              <a:t>may ultimately impact access to care.</a:t>
            </a:r>
            <a:r>
              <a:rPr lang="en-US" b="1" baseline="0" dirty="0"/>
              <a:t>  - Psychology</a:t>
            </a:r>
            <a:r>
              <a:rPr lang="en-US" b="1" dirty="0"/>
              <a:t> and AIDS Exchange Newsletter, Michael </a:t>
            </a:r>
            <a:r>
              <a:rPr lang="en-US" b="1" dirty="0" err="1"/>
              <a:t>Dentato</a:t>
            </a:r>
            <a:r>
              <a:rPr lang="en-US" b="1" dirty="0"/>
              <a:t>, PhD, MSW</a:t>
            </a:r>
          </a:p>
        </p:txBody>
      </p:sp>
      <p:sp>
        <p:nvSpPr>
          <p:cNvPr id="4" name="Slide Number Placeholder 3"/>
          <p:cNvSpPr>
            <a:spLocks noGrp="1"/>
          </p:cNvSpPr>
          <p:nvPr>
            <p:ph type="sldNum" sz="quarter" idx="10"/>
          </p:nvPr>
        </p:nvSpPr>
        <p:spPr/>
        <p:txBody>
          <a:bodyPr/>
          <a:lstStyle/>
          <a:p>
            <a:fld id="{5F0B8E03-B682-CA49-9DE4-53360AC9A75F}" type="slidenum">
              <a:rPr lang="en-US" smtClean="0"/>
              <a:pPr/>
              <a:t>60</a:t>
            </a:fld>
            <a:endParaRPr lang="en-US"/>
          </a:p>
        </p:txBody>
      </p:sp>
    </p:spTree>
    <p:extLst>
      <p:ext uri="{BB962C8B-B14F-4D97-AF65-F5344CB8AC3E}">
        <p14:creationId xmlns:p14="http://schemas.microsoft.com/office/powerpoint/2010/main" val="20126205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continues the explanation by highlighting the deleterious effects of minority stress related to health outcomes.</a:t>
            </a:r>
          </a:p>
          <a:p>
            <a:endParaRPr lang="en-US" b="1" dirty="0"/>
          </a:p>
          <a:p>
            <a:r>
              <a:rPr lang="en-US" b="1" dirty="0"/>
              <a:t>Source:</a:t>
            </a:r>
          </a:p>
          <a:p>
            <a:r>
              <a:rPr lang="en-US" b="1" dirty="0"/>
              <a:t>Minority stress and physical health among sexual minority individuals.</a:t>
            </a:r>
          </a:p>
          <a:p>
            <a:r>
              <a:rPr lang="en-US" dirty="0"/>
              <a:t>David M. Frost, Karen </a:t>
            </a:r>
            <a:r>
              <a:rPr lang="en-US" dirty="0" err="1"/>
              <a:t>Lehavot</a:t>
            </a:r>
            <a:r>
              <a:rPr lang="en-US" dirty="0"/>
              <a:t>, </a:t>
            </a:r>
            <a:r>
              <a:rPr lang="en-US" dirty="0" err="1"/>
              <a:t>Ilan</a:t>
            </a:r>
            <a:r>
              <a:rPr lang="en-US" dirty="0"/>
              <a:t> H. Meyer, </a:t>
            </a:r>
          </a:p>
          <a:p>
            <a:r>
              <a:rPr lang="en-US" dirty="0"/>
              <a:t>Journal of Behavioral Medicine, June 2013</a:t>
            </a:r>
          </a:p>
          <a:p>
            <a:endParaRPr lang="en-US" dirty="0"/>
          </a:p>
          <a:p>
            <a:r>
              <a:rPr lang="en-US" dirty="0"/>
              <a:t>Trainer continues the definition of minority stress theory by connecting ethnic or racial group minority status with that of sexual minority  group status.</a:t>
            </a:r>
          </a:p>
          <a:p>
            <a:endParaRPr lang="en-US" dirty="0"/>
          </a:p>
          <a:p>
            <a:r>
              <a:rPr lang="en-US" dirty="0"/>
              <a:t>Trainer cites the study below to</a:t>
            </a:r>
            <a:r>
              <a:rPr lang="en-US" baseline="0" dirty="0"/>
              <a:t> highlight how belonging to an ethnic or racial minority group exposes sexual minorities to</a:t>
            </a:r>
            <a:r>
              <a:rPr lang="en-US" dirty="0"/>
              <a:t> </a:t>
            </a:r>
            <a:r>
              <a:rPr lang="en-US" baseline="0" dirty="0"/>
              <a:t>additional sources of discrimination-related stress.</a:t>
            </a:r>
          </a:p>
          <a:p>
            <a:endParaRPr lang="en-US" dirty="0"/>
          </a:p>
          <a:p>
            <a:r>
              <a:rPr lang="en-US" b="1" dirty="0"/>
              <a:t>Source:</a:t>
            </a:r>
          </a:p>
          <a:p>
            <a:r>
              <a:rPr lang="en-US" b="1" dirty="0"/>
              <a:t>Measuring Multiple Minority Stress:</a:t>
            </a:r>
            <a:r>
              <a:rPr lang="en-US" b="1" baseline="0" dirty="0"/>
              <a:t> The LGBT People of Color</a:t>
            </a:r>
          </a:p>
          <a:p>
            <a:r>
              <a:rPr lang="en-US" b="1" baseline="0" dirty="0" err="1"/>
              <a:t>Microagressions</a:t>
            </a:r>
            <a:r>
              <a:rPr lang="en-US" b="1" baseline="0" dirty="0"/>
              <a:t> Scale </a:t>
            </a:r>
            <a:r>
              <a:rPr lang="en-US" b="0" baseline="0" dirty="0" err="1"/>
              <a:t>Balasam</a:t>
            </a:r>
            <a:r>
              <a:rPr lang="en-US" b="0" baseline="0" dirty="0"/>
              <a:t>, K.F, Molina, Y., </a:t>
            </a:r>
            <a:r>
              <a:rPr lang="en-US" b="0" baseline="0" dirty="0" err="1"/>
              <a:t>Beadnell</a:t>
            </a:r>
            <a:r>
              <a:rPr lang="en-US" b="0" baseline="0" dirty="0"/>
              <a:t>, B., </a:t>
            </a:r>
            <a:r>
              <a:rPr lang="en-US" b="0" baseline="0" dirty="0" err="1"/>
              <a:t>Simoni</a:t>
            </a:r>
            <a:r>
              <a:rPr lang="en-US" b="0" baseline="0" dirty="0"/>
              <a:t>, J., </a:t>
            </a:r>
            <a:r>
              <a:rPr lang="en-US" b="0" baseline="0" dirty="0" err="1"/>
              <a:t>Walthers</a:t>
            </a:r>
            <a:r>
              <a:rPr lang="en-US" b="0" baseline="0" dirty="0"/>
              <a:t>, K.</a:t>
            </a:r>
          </a:p>
          <a:p>
            <a:r>
              <a:rPr lang="en-US" b="0" baseline="0" dirty="0"/>
              <a:t>Cultural Diversity and Ethnic Minority Psychology, April 2011.</a:t>
            </a:r>
            <a:endParaRPr lang="en-US" b="0" dirty="0"/>
          </a:p>
          <a:p>
            <a:endParaRPr lang="en-US" dirty="0"/>
          </a:p>
          <a:p>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61</a:t>
            </a:fld>
            <a:endParaRPr lang="en-US"/>
          </a:p>
        </p:txBody>
      </p:sp>
    </p:spTree>
    <p:extLst>
      <p:ext uri="{BB962C8B-B14F-4D97-AF65-F5344CB8AC3E}">
        <p14:creationId xmlns:p14="http://schemas.microsoft.com/office/powerpoint/2010/main" val="10352379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explains the schematic</a:t>
            </a:r>
            <a:r>
              <a:rPr lang="en-US" b="1" baseline="0" dirty="0"/>
              <a:t> is a visual to:</a:t>
            </a:r>
          </a:p>
          <a:p>
            <a:pPr marL="174708" indent="-174708">
              <a:buFont typeface="Arial"/>
              <a:buChar char="•"/>
            </a:pPr>
            <a:r>
              <a:rPr lang="en-US" b="0" baseline="0" dirty="0"/>
              <a:t>Show how the intersections of race/ethnicity, sexuality and gender may contribute to a layering of multi-minority stressors</a:t>
            </a:r>
          </a:p>
          <a:p>
            <a:r>
              <a:rPr lang="en-US" b="0" baseline="0" dirty="0"/>
              <a:t>    that could contribute to risky behaviors, negative health outcomes</a:t>
            </a:r>
          </a:p>
          <a:p>
            <a:pPr marL="174708" indent="-174708">
              <a:buFont typeface="Arial"/>
              <a:buChar char="•"/>
            </a:pPr>
            <a:r>
              <a:rPr lang="en-US" b="0" baseline="0" dirty="0"/>
              <a:t>Help providers visualize the stressors so that they can consider how to provide opportunities for YMSMs to talk about their stress</a:t>
            </a:r>
          </a:p>
          <a:p>
            <a:pPr marL="174708" indent="-174708">
              <a:buFont typeface="Arial"/>
              <a:buChar char="•"/>
            </a:pPr>
            <a:r>
              <a:rPr lang="en-US" b="0" baseline="0" dirty="0"/>
              <a:t>Help providers assess (not assume) if there is cultural isolation, internalized negative stereotypes or internalized homophobia</a:t>
            </a:r>
          </a:p>
          <a:p>
            <a:pPr marL="174708" indent="-174708">
              <a:buFont typeface="Arial"/>
              <a:buChar char="•"/>
            </a:pPr>
            <a:endParaRPr lang="en-US" b="0"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62</a:t>
            </a:fld>
            <a:endParaRPr lang="en-US"/>
          </a:p>
        </p:txBody>
      </p:sp>
    </p:spTree>
    <p:extLst>
      <p:ext uri="{BB962C8B-B14F-4D97-AF65-F5344CB8AC3E}">
        <p14:creationId xmlns:p14="http://schemas.microsoft.com/office/powerpoint/2010/main" val="28769763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next section</a:t>
            </a:r>
            <a:r>
              <a:rPr lang="en-US" b="1" baseline="0" dirty="0"/>
              <a:t> will focus on resilience and coping.</a:t>
            </a:r>
            <a:endParaRPr lang="en-US" b="1" dirty="0"/>
          </a:p>
          <a:p>
            <a:endParaRPr lang="en-US" b="1"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63</a:t>
            </a:fld>
            <a:endParaRPr lang="en-US"/>
          </a:p>
        </p:txBody>
      </p:sp>
    </p:spTree>
    <p:extLst>
      <p:ext uri="{BB962C8B-B14F-4D97-AF65-F5344CB8AC3E}">
        <p14:creationId xmlns:p14="http://schemas.microsoft.com/office/powerpoint/2010/main" val="16267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reiterates the</a:t>
            </a:r>
            <a:r>
              <a:rPr lang="en-US" baseline="0" dirty="0"/>
              <a:t> “arc” of minority stress bending from race/ethnicity to sexual to gender minority related stress.</a:t>
            </a:r>
          </a:p>
          <a:p>
            <a:endParaRPr lang="en-US" baseline="0" dirty="0"/>
          </a:p>
          <a:p>
            <a:r>
              <a:rPr lang="en-US" baseline="0" dirty="0"/>
              <a:t>Trainer describes</a:t>
            </a:r>
            <a:r>
              <a:rPr lang="en-US" dirty="0"/>
              <a:t> resilience and coping as resources and ways of thinking, behaving, and managing emotion that may serve as protective factors or be the buffer between the individual and the external stress factor.</a:t>
            </a:r>
          </a:p>
          <a:p>
            <a:endParaRPr lang="en-US" dirty="0"/>
          </a:p>
          <a:p>
            <a:endParaRPr lang="en-US" dirty="0"/>
          </a:p>
          <a:p>
            <a:endParaRPr lang="en-US" b="1" dirty="0"/>
          </a:p>
          <a:p>
            <a:endParaRPr lang="en-US" b="1"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64</a:t>
            </a:fld>
            <a:endParaRPr lang="en-US"/>
          </a:p>
        </p:txBody>
      </p:sp>
    </p:spTree>
    <p:extLst>
      <p:ext uri="{BB962C8B-B14F-4D97-AF65-F5344CB8AC3E}">
        <p14:creationId xmlns:p14="http://schemas.microsoft.com/office/powerpoint/2010/main" val="36225354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reminds participants  that YMSMs are under-researched making it difficult to </a:t>
            </a:r>
          </a:p>
          <a:p>
            <a:r>
              <a:rPr lang="en-US" dirty="0"/>
              <a:t>identify them given YMSM is an epidemiological term, not a self-identity.  The reason for YMSMs avoiding a self-identity as a sexual minority, the reason for maintaining secrecy may in and of itself be a coping strategy for some.</a:t>
            </a:r>
          </a:p>
          <a:p>
            <a:endParaRPr lang="en-US" dirty="0"/>
          </a:p>
          <a:p>
            <a:endParaRPr lang="en-US" dirty="0"/>
          </a:p>
          <a:p>
            <a:endParaRPr lang="en-US" dirty="0"/>
          </a:p>
          <a:p>
            <a:r>
              <a:rPr lang="en-US" b="1" dirty="0"/>
              <a:t>Source:</a:t>
            </a:r>
          </a:p>
          <a:p>
            <a:r>
              <a:rPr lang="en-US" dirty="0"/>
              <a:t>Responses to Discrimination and Psychiatric</a:t>
            </a:r>
            <a:r>
              <a:rPr lang="en-US" baseline="0" dirty="0"/>
              <a:t> Disorders Among Black, Hispanic, Female, and Lesbian, Gay, and Bisexual Individuals</a:t>
            </a:r>
          </a:p>
          <a:p>
            <a:r>
              <a:rPr lang="en-US" baseline="0" dirty="0"/>
              <a:t>McLaughlin, K.A., </a:t>
            </a:r>
            <a:r>
              <a:rPr lang="en-US" baseline="0" dirty="0" err="1"/>
              <a:t>Hatzenbuehler</a:t>
            </a:r>
            <a:r>
              <a:rPr lang="en-US" baseline="0" dirty="0"/>
              <a:t>, M.L., &amp; Keyes, K.M. American Journal of Public Health. 2010</a:t>
            </a: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65</a:t>
            </a:fld>
            <a:endParaRPr lang="en-US"/>
          </a:p>
        </p:txBody>
      </p:sp>
    </p:spTree>
    <p:extLst>
      <p:ext uri="{BB962C8B-B14F-4D97-AF65-F5344CB8AC3E}">
        <p14:creationId xmlns:p14="http://schemas.microsoft.com/office/powerpoint/2010/main" val="19977344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Trainer makes the following key points when introducing this slide:</a:t>
            </a:r>
          </a:p>
          <a:p>
            <a:pPr marL="174708" indent="-174708" defTabSz="465887">
              <a:buFont typeface="Arial"/>
              <a:buChar char="•"/>
              <a:defRPr/>
            </a:pPr>
            <a:r>
              <a:rPr lang="en-US" baseline="0" dirty="0"/>
              <a:t>To increase the likelihood of being effective, providers need to be aware minority stress exists</a:t>
            </a:r>
          </a:p>
          <a:p>
            <a:pPr marL="174708" indent="-174708">
              <a:buFont typeface="Arial"/>
              <a:buChar char="•"/>
            </a:pPr>
            <a:r>
              <a:rPr lang="en-US" baseline="0" dirty="0"/>
              <a:t>Providers can’t resolve or lessen minority stress but we can be cued into it as a factor that impacts mental and physical health</a:t>
            </a:r>
          </a:p>
          <a:p>
            <a:pPr marL="174708" indent="-174708">
              <a:buFont typeface="Arial"/>
              <a:buChar char="•"/>
            </a:pPr>
            <a:r>
              <a:rPr lang="en-US" baseline="0" dirty="0"/>
              <a:t>Have self-awareness to avoid adding to the minority stress with hidden biases, assumptions, stereotypes, and/or disregard</a:t>
            </a:r>
            <a:r>
              <a:rPr lang="en-US" dirty="0"/>
              <a:t> </a:t>
            </a:r>
            <a:r>
              <a:rPr lang="en-US" baseline="0" dirty="0"/>
              <a:t>for its significance </a:t>
            </a:r>
          </a:p>
          <a:p>
            <a:endParaRPr lang="en-US" baseline="0" dirty="0"/>
          </a:p>
          <a:p>
            <a:endParaRPr lang="en-US" dirty="0"/>
          </a:p>
          <a:p>
            <a:r>
              <a:rPr lang="en-US" b="1" baseline="0" dirty="0"/>
              <a:t>Large Group Discussion</a:t>
            </a:r>
            <a:r>
              <a:rPr lang="en-US" b="1" dirty="0"/>
              <a:t> - </a:t>
            </a:r>
            <a:r>
              <a:rPr lang="en-US" b="1" baseline="0" dirty="0"/>
              <a:t>Trainer asks:</a:t>
            </a:r>
          </a:p>
          <a:p>
            <a:pPr marL="232943" indent="-232943">
              <a:buFont typeface="+mj-lt"/>
              <a:buAutoNum type="arabicPeriod"/>
            </a:pPr>
            <a:r>
              <a:rPr lang="en-US" baseline="0" dirty="0"/>
              <a:t>What are ways in which providers can invite YMSMs to discuss their stress that may be</a:t>
            </a:r>
            <a:r>
              <a:rPr lang="en-US" dirty="0"/>
              <a:t> </a:t>
            </a:r>
            <a:r>
              <a:rPr lang="en-US" baseline="0" dirty="0"/>
              <a:t>related to their sexual risk behaviors? (sexual minority stress)</a:t>
            </a:r>
          </a:p>
          <a:p>
            <a:endParaRPr lang="en-US" baseline="0" dirty="0"/>
          </a:p>
          <a:p>
            <a:pPr marL="232943" indent="-232943">
              <a:buFont typeface="+mj-lt"/>
              <a:buAutoNum type="arabicPeriod"/>
            </a:pPr>
            <a:r>
              <a:rPr lang="en-US" baseline="0" dirty="0"/>
              <a:t>What are ways in which providers can invite YMSMs to discuss their stress that may be</a:t>
            </a:r>
            <a:r>
              <a:rPr lang="en-US" dirty="0"/>
              <a:t> </a:t>
            </a:r>
            <a:r>
              <a:rPr lang="en-US" baseline="0" dirty="0"/>
              <a:t>related to their race or ethnicity? (racial/ethnicity minority stress)</a:t>
            </a:r>
          </a:p>
          <a:p>
            <a:endParaRPr lang="en-US" baseline="0" dirty="0"/>
          </a:p>
          <a:p>
            <a:pPr marL="232943" indent="-232943">
              <a:buFont typeface="+mj-lt"/>
              <a:buAutoNum type="arabicPeriod"/>
            </a:pPr>
            <a:r>
              <a:rPr lang="en-US" baseline="0" dirty="0"/>
              <a:t>How might the provider assess if the YMSMs is experiencing isolation or has internalized</a:t>
            </a:r>
            <a:r>
              <a:rPr lang="en-US" dirty="0"/>
              <a:t> </a:t>
            </a:r>
            <a:r>
              <a:rPr lang="en-US" baseline="0" dirty="0"/>
              <a:t>negative stereotypes or internalized transphobia? (gender minority stress)</a:t>
            </a:r>
          </a:p>
          <a:p>
            <a:pPr marL="232943" indent="-23294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00C2020F-4E4E-463A-95B7-DDFFF607D600}" type="slidenum">
              <a:rPr lang="en-US" smtClean="0"/>
              <a:pPr/>
              <a:t>66</a:t>
            </a:fld>
            <a:endParaRPr lang="en-US"/>
          </a:p>
        </p:txBody>
      </p:sp>
    </p:spTree>
    <p:extLst>
      <p:ext uri="{BB962C8B-B14F-4D97-AF65-F5344CB8AC3E}">
        <p14:creationId xmlns:p14="http://schemas.microsoft.com/office/powerpoint/2010/main" val="30823212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reviews the key points</a:t>
            </a:r>
            <a:r>
              <a:rPr lang="en-US" baseline="0" dirty="0"/>
              <a:t> and connection between minority stress, YMSM and provider support. </a:t>
            </a:r>
          </a:p>
          <a:p>
            <a:endParaRPr lang="en-US" baseline="0" dirty="0"/>
          </a:p>
          <a:p>
            <a:r>
              <a:rPr lang="en-US" baseline="0" dirty="0"/>
              <a:t>Trainer reminds participants that the positive impact providers can have begins with</a:t>
            </a:r>
          </a:p>
          <a:p>
            <a:r>
              <a:rPr lang="en-US" b="1" dirty="0"/>
              <a:t>self-awareness- </a:t>
            </a:r>
            <a:r>
              <a:rPr lang="en-US" dirty="0"/>
              <a:t>being mindful</a:t>
            </a:r>
            <a:r>
              <a:rPr lang="en-US" baseline="0" dirty="0"/>
              <a:t> of unconscious bias, assumptions, stereotypes and other possible obstacles to recognizing minority stress exists</a:t>
            </a:r>
          </a:p>
          <a:p>
            <a:r>
              <a:rPr lang="en-US" baseline="0" dirty="0"/>
              <a:t>For some racial/ethnic, sexual, and gender minorities</a:t>
            </a:r>
          </a:p>
          <a:p>
            <a:endParaRPr lang="en-US" b="1" dirty="0"/>
          </a:p>
          <a:p>
            <a:pPr defTabSz="465887">
              <a:defRPr/>
            </a:pPr>
            <a:r>
              <a:rPr lang="en-US" b="1" dirty="0"/>
              <a:t>Cultural</a:t>
            </a:r>
            <a:r>
              <a:rPr lang="en-US" b="1" baseline="0" dirty="0"/>
              <a:t> competency </a:t>
            </a:r>
            <a:r>
              <a:rPr lang="en-US" baseline="0" dirty="0"/>
              <a:t>– referring to the previous module emphasizing cultural competency as t</a:t>
            </a:r>
            <a:r>
              <a:rPr lang="en-US" dirty="0"/>
              <a:t>he ability to </a:t>
            </a:r>
            <a:r>
              <a:rPr lang="en-US" i="1" dirty="0"/>
              <a:t>respectfully</a:t>
            </a:r>
            <a:r>
              <a:rPr lang="en-US" dirty="0"/>
              <a:t> &amp; </a:t>
            </a:r>
            <a:r>
              <a:rPr lang="en-US" i="1" dirty="0"/>
              <a:t>effectively </a:t>
            </a:r>
            <a:r>
              <a:rPr lang="en-US" dirty="0"/>
              <a:t>interact with different cultural groups</a:t>
            </a:r>
          </a:p>
          <a:p>
            <a:endParaRPr lang="en-US" baseline="0" dirty="0"/>
          </a:p>
          <a:p>
            <a:r>
              <a:rPr lang="en-US" b="1" baseline="0" dirty="0"/>
              <a:t>Resiliency – </a:t>
            </a:r>
            <a:r>
              <a:rPr lang="en-US" b="0" baseline="0" dirty="0"/>
              <a:t>recognizing client coping strategies and helping the client to see these strategies as strengths </a:t>
            </a:r>
            <a:r>
              <a:rPr lang="en-US" dirty="0"/>
              <a:t>as a foundation for creating positive health outcomes and possibly</a:t>
            </a:r>
            <a:r>
              <a:rPr lang="en-US" b="0" baseline="0" dirty="0"/>
              <a:t> reducing</a:t>
            </a:r>
            <a:r>
              <a:rPr lang="en-US" b="0" dirty="0"/>
              <a:t> the impact of</a:t>
            </a:r>
            <a:r>
              <a:rPr lang="en-US" b="0" baseline="0" dirty="0"/>
              <a:t> minority stress</a:t>
            </a:r>
            <a:endParaRPr lang="en-US" b="1" baseline="0" dirty="0"/>
          </a:p>
          <a:p>
            <a:endParaRPr lang="en-US" dirty="0"/>
          </a:p>
        </p:txBody>
      </p:sp>
      <p:sp>
        <p:nvSpPr>
          <p:cNvPr id="4" name="Slide Number Placeholder 3"/>
          <p:cNvSpPr>
            <a:spLocks noGrp="1"/>
          </p:cNvSpPr>
          <p:nvPr>
            <p:ph type="sldNum" sz="quarter" idx="10"/>
          </p:nvPr>
        </p:nvSpPr>
        <p:spPr/>
        <p:txBody>
          <a:bodyPr/>
          <a:lstStyle/>
          <a:p>
            <a:fld id="{5F0B8E03-B682-CA49-9DE4-53360AC9A75F}" type="slidenum">
              <a:rPr lang="en-US" smtClean="0"/>
              <a:pPr/>
              <a:t>67</a:t>
            </a:fld>
            <a:endParaRPr lang="en-US"/>
          </a:p>
        </p:txBody>
      </p:sp>
    </p:spTree>
    <p:extLst>
      <p:ext uri="{BB962C8B-B14F-4D97-AF65-F5344CB8AC3E}">
        <p14:creationId xmlns:p14="http://schemas.microsoft.com/office/powerpoint/2010/main" val="1805200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3D6A3C-64D6-48D8-A11D-89A41E27C2E9}" type="slidenum">
              <a:rPr lang="en-US" smtClean="0"/>
              <a:pPr/>
              <a:t>68</a:t>
            </a:fld>
            <a:endParaRPr lang="en-US"/>
          </a:p>
        </p:txBody>
      </p:sp>
    </p:spTree>
    <p:extLst>
      <p:ext uri="{BB962C8B-B14F-4D97-AF65-F5344CB8AC3E}">
        <p14:creationId xmlns:p14="http://schemas.microsoft.com/office/powerpoint/2010/main" val="36481200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3D6A3C-64D6-48D8-A11D-89A41E27C2E9}" type="slidenum">
              <a:rPr lang="en-US" smtClean="0"/>
              <a:pPr/>
              <a:t>69</a:t>
            </a:fld>
            <a:endParaRPr lang="en-US"/>
          </a:p>
        </p:txBody>
      </p:sp>
    </p:spTree>
    <p:extLst>
      <p:ext uri="{BB962C8B-B14F-4D97-AF65-F5344CB8AC3E}">
        <p14:creationId xmlns:p14="http://schemas.microsoft.com/office/powerpoint/2010/main" val="1726222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smtClean="0">
                <a:solidFill>
                  <a:schemeClr val="tx1"/>
                </a:solidFill>
                <a:effectLst/>
                <a:latin typeface="+mn-lt"/>
                <a:ea typeface="+mn-ea"/>
                <a:cs typeface="+mn-cs"/>
              </a:rPr>
              <a:t>The best way to know what pronoun or name a client prefers is to ask them, </a:t>
            </a:r>
            <a:r>
              <a:rPr lang="en-US" dirty="0" smtClean="0"/>
              <a:t>and then consistently use the proper pronoun until the client says otherwise.</a:t>
            </a:r>
            <a:endParaRPr lang="en-US" sz="1200" kern="1200" dirty="0" smtClean="0">
              <a:solidFill>
                <a:schemeClr val="tx1"/>
              </a:solidFill>
              <a:effectLst/>
              <a:latin typeface="+mn-lt"/>
              <a:ea typeface="+mn-ea"/>
              <a:cs typeface="+mn-cs"/>
            </a:endParaRPr>
          </a:p>
          <a:p>
            <a:pPr>
              <a:defRPr/>
            </a:pPr>
            <a:endParaRPr lang="en-US" dirty="0" smtClean="0"/>
          </a:p>
          <a:p>
            <a:pPr>
              <a:defRPr/>
            </a:pPr>
            <a:r>
              <a:rPr lang="en-US" sz="1200" kern="1200" dirty="0" smtClean="0">
                <a:solidFill>
                  <a:schemeClr val="tx1"/>
                </a:solidFill>
                <a:effectLst/>
                <a:latin typeface="+mn-lt"/>
                <a:ea typeface="+mn-ea"/>
                <a:cs typeface="+mn-cs"/>
              </a:rPr>
              <a:t>It is important for providers to </a:t>
            </a:r>
            <a:r>
              <a:rPr lang="en-US" dirty="0" smtClean="0"/>
              <a:t>be aware trans clients may discontinue services if their preferred names and pronouns are not consistently used by staff.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strategy for providers who find it is difficult to consistently use a client’s preferred gender pronoun might be to practice using the correct pronouns with other staff.</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7</a:t>
            </a:fld>
            <a:endParaRPr lang="en-US"/>
          </a:p>
        </p:txBody>
      </p:sp>
    </p:spTree>
    <p:extLst>
      <p:ext uri="{BB962C8B-B14F-4D97-AF65-F5344CB8AC3E}">
        <p14:creationId xmlns:p14="http://schemas.microsoft.com/office/powerpoint/2010/main" val="40441401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70</a:t>
            </a:fld>
            <a:endParaRPr lang="en-US"/>
          </a:p>
        </p:txBody>
      </p:sp>
    </p:spTree>
    <p:extLst>
      <p:ext uri="{BB962C8B-B14F-4D97-AF65-F5344CB8AC3E}">
        <p14:creationId xmlns:p14="http://schemas.microsoft.com/office/powerpoint/2010/main" val="31421032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71</a:t>
            </a:fld>
            <a:endParaRPr lang="en-US"/>
          </a:p>
        </p:txBody>
      </p:sp>
    </p:spTree>
    <p:extLst>
      <p:ext uri="{BB962C8B-B14F-4D97-AF65-F5344CB8AC3E}">
        <p14:creationId xmlns:p14="http://schemas.microsoft.com/office/powerpoint/2010/main" val="3069626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72</a:t>
            </a:fld>
            <a:endParaRPr lang="en-US"/>
          </a:p>
        </p:txBody>
      </p:sp>
    </p:spTree>
    <p:extLst>
      <p:ext uri="{BB962C8B-B14F-4D97-AF65-F5344CB8AC3E}">
        <p14:creationId xmlns:p14="http://schemas.microsoft.com/office/powerpoint/2010/main" val="36564728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73</a:t>
            </a:fld>
            <a:endParaRPr lang="en-US"/>
          </a:p>
        </p:txBody>
      </p:sp>
    </p:spTree>
    <p:extLst>
      <p:ext uri="{BB962C8B-B14F-4D97-AF65-F5344CB8AC3E}">
        <p14:creationId xmlns:p14="http://schemas.microsoft.com/office/powerpoint/2010/main" val="1149751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purpose of this slide is to educate providers on pronouns some clients might prefer to use.</a:t>
            </a:r>
          </a:p>
          <a:p>
            <a:endParaRPr lang="en-US" dirty="0" smtClean="0"/>
          </a:p>
          <a:p>
            <a:r>
              <a:rPr lang="en-US" dirty="0" smtClean="0"/>
              <a:t>“They/them” is used to refer to one individual person and is gender neutral.</a:t>
            </a:r>
          </a:p>
          <a:p>
            <a:endParaRPr lang="en-US" dirty="0" smtClean="0"/>
          </a:p>
          <a:p>
            <a:r>
              <a:rPr lang="en-US" dirty="0" smtClean="0"/>
              <a:t>“</a:t>
            </a:r>
            <a:r>
              <a:rPr lang="en-US" dirty="0" err="1" smtClean="0"/>
              <a:t>Ze</a:t>
            </a:r>
            <a:r>
              <a:rPr lang="en-US" dirty="0" smtClean="0"/>
              <a:t>/</a:t>
            </a:r>
            <a:r>
              <a:rPr lang="en-US" dirty="0" err="1" smtClean="0"/>
              <a:t>Hir</a:t>
            </a:r>
            <a:r>
              <a:rPr lang="en-US" dirty="0" smtClean="0"/>
              <a:t>” are additional gender neutral pronouns.</a:t>
            </a:r>
          </a:p>
          <a:p>
            <a:endParaRPr lang="en-US" dirty="0" smtClean="0"/>
          </a:p>
        </p:txBody>
      </p:sp>
      <p:sp>
        <p:nvSpPr>
          <p:cNvPr id="4" name="Slide Number Placeholder 3"/>
          <p:cNvSpPr>
            <a:spLocks noGrp="1"/>
          </p:cNvSpPr>
          <p:nvPr>
            <p:ph type="sldNum" sz="quarter" idx="10"/>
          </p:nvPr>
        </p:nvSpPr>
        <p:spPr/>
        <p:txBody>
          <a:bodyPr/>
          <a:lstStyle/>
          <a:p>
            <a:fld id="{5F3D6A3C-64D6-48D8-A11D-89A41E27C2E9}" type="slidenum">
              <a:rPr lang="en-US" smtClean="0"/>
              <a:pPr/>
              <a:t>8</a:t>
            </a:fld>
            <a:endParaRPr lang="en-US"/>
          </a:p>
        </p:txBody>
      </p:sp>
    </p:spTree>
    <p:extLst>
      <p:ext uri="{BB962C8B-B14F-4D97-AF65-F5344CB8AC3E}">
        <p14:creationId xmlns:p14="http://schemas.microsoft.com/office/powerpoint/2010/main" val="226987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Most of the current trans population are estimates or are based off of LGBT studies. </a:t>
            </a:r>
          </a:p>
          <a:p>
            <a:endParaRPr lang="en-US" dirty="0" smtClean="0"/>
          </a:p>
          <a:p>
            <a:r>
              <a:rPr lang="en-US" sz="1200" kern="1200" dirty="0" smtClean="0">
                <a:solidFill>
                  <a:schemeClr val="tx1"/>
                </a:solidFill>
                <a:effectLst/>
                <a:latin typeface="+mn-lt"/>
                <a:ea typeface="+mn-ea"/>
                <a:cs typeface="+mn-cs"/>
              </a:rPr>
              <a:t>There are currently no statewide or national population-based data that include gender identity measures that accurately capture trans people.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Massachusetts landline survey is the ONLY population based study in the U.S.</a:t>
            </a:r>
          </a:p>
          <a:p>
            <a:pPr lvl="0"/>
            <a:r>
              <a:rPr lang="en-US" sz="1200" kern="1200" dirty="0" smtClean="0">
                <a:solidFill>
                  <a:schemeClr val="tx1"/>
                </a:solidFill>
                <a:effectLst/>
                <a:latin typeface="+mn-lt"/>
                <a:ea typeface="+mn-ea"/>
                <a:cs typeface="+mn-cs"/>
              </a:rPr>
              <a:t>28,662 residents ages 18-64</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Respondents were asked: “Some people describe themselves as transgender when they experience a different gender identity from the birth sex.  For example, a person born into the male body, but who feels female or lives as a woman.  Do you consider yourself to be transgender?” The survey was limited to people with landlines.</a:t>
            </a:r>
          </a:p>
          <a:p>
            <a:endParaRPr lang="en-US" dirty="0"/>
          </a:p>
        </p:txBody>
      </p:sp>
      <p:sp>
        <p:nvSpPr>
          <p:cNvPr id="4" name="Slide Number Placeholder 3"/>
          <p:cNvSpPr>
            <a:spLocks noGrp="1"/>
          </p:cNvSpPr>
          <p:nvPr>
            <p:ph type="sldNum" sz="quarter" idx="10"/>
          </p:nvPr>
        </p:nvSpPr>
        <p:spPr/>
        <p:txBody>
          <a:bodyPr/>
          <a:lstStyle/>
          <a:p>
            <a:fld id="{5F3D6A3C-64D6-48D8-A11D-89A41E27C2E9}" type="slidenum">
              <a:rPr lang="en-US" smtClean="0"/>
              <a:pPr/>
              <a:t>9</a:t>
            </a:fld>
            <a:endParaRPr lang="en-US"/>
          </a:p>
        </p:txBody>
      </p:sp>
    </p:spTree>
    <p:extLst>
      <p:ext uri="{BB962C8B-B14F-4D97-AF65-F5344CB8AC3E}">
        <p14:creationId xmlns:p14="http://schemas.microsoft.com/office/powerpoint/2010/main" val="4140666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1687237"/>
            <a:ext cx="12192000" cy="5170763"/>
          </a:xfrm>
          <a:prstGeom prst="rect">
            <a:avLst/>
          </a:prstGeom>
          <a:gradFill flip="none" rotWithShape="1">
            <a:gsLst>
              <a:gs pos="0">
                <a:srgbClr val="FFE509"/>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72277" y="1478825"/>
            <a:ext cx="3840909" cy="367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541853" y="2501142"/>
            <a:ext cx="8252749" cy="1678329"/>
          </a:xfrm>
        </p:spPr>
        <p:txBody>
          <a:bodyPr>
            <a:normAutofit/>
          </a:bodyPr>
          <a:lstStyle>
            <a:lvl1pPr algn="l">
              <a:defRPr sz="4400">
                <a:solidFill>
                  <a:srgbClr val="00467F"/>
                </a:solidFill>
                <a:latin typeface="Segoe Print" panose="02000600000000000000" pitchFamily="2" charset="0"/>
                <a:cs typeface="MV Boli" panose="02000500030200090000" pitchFamily="2"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32430" y="4397549"/>
            <a:ext cx="6944809" cy="1599268"/>
          </a:xfrm>
        </p:spPr>
        <p:txBody>
          <a:bodyPr>
            <a:normAutofit/>
          </a:bodyPr>
          <a:lstStyle>
            <a:lvl1pPr marL="0" indent="0" algn="r">
              <a:buNone/>
              <a:defRPr sz="2800" i="0">
                <a:solidFill>
                  <a:srgbClr val="919195"/>
                </a:solidFill>
                <a:latin typeface="+mj-lt"/>
                <a:cs typeface="Arial" panose="020B0604020202020204" pitchFamily="34"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7988" y="313578"/>
            <a:ext cx="4183983" cy="1060079"/>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0346100" y="0"/>
            <a:ext cx="1570300" cy="1687237"/>
          </a:xfrm>
          <a:prstGeom prst="rect">
            <a:avLst/>
          </a:prstGeom>
        </p:spPr>
      </p:pic>
    </p:spTree>
    <p:extLst>
      <p:ext uri="{BB962C8B-B14F-4D97-AF65-F5344CB8AC3E}">
        <p14:creationId xmlns:p14="http://schemas.microsoft.com/office/powerpoint/2010/main" val="17238286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49ED7-76EA-4974-B69A-531F3D2AAA1A}" type="slidenum">
              <a:rPr lang="en-US" smtClean="0"/>
              <a:pPr/>
              <a:t>‹#›</a:t>
            </a:fld>
            <a:endParaRPr lang="en-US"/>
          </a:p>
        </p:txBody>
      </p:sp>
    </p:spTree>
    <p:extLst>
      <p:ext uri="{BB962C8B-B14F-4D97-AF65-F5344CB8AC3E}">
        <p14:creationId xmlns:p14="http://schemas.microsoft.com/office/powerpoint/2010/main" val="261246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1296364"/>
          </a:xfrm>
        </p:spPr>
        <p:txBody>
          <a:bodyPr>
            <a:noAutofit/>
          </a:bodyPr>
          <a:lstStyle>
            <a:lvl1pPr algn="ctr">
              <a:defRPr sz="4400">
                <a:solidFill>
                  <a:srgbClr val="39587F"/>
                </a:solidFill>
                <a:latin typeface="Segoe Print" panose="02000600000000000000" pitchFamily="2" charset="0"/>
                <a:cs typeface="MV Boli" panose="02000500030200090000" pitchFamily="2"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254644" y="1678329"/>
            <a:ext cx="11667280" cy="4120587"/>
          </a:xfrm>
        </p:spPr>
        <p:txBody>
          <a:bodyPr>
            <a:normAutofit/>
          </a:bodyPr>
          <a:lstStyle>
            <a:lvl1pPr>
              <a:defRPr sz="3200">
                <a:solidFill>
                  <a:schemeClr val="bg1">
                    <a:lumMod val="50000"/>
                  </a:schemeClr>
                </a:solidFill>
                <a:latin typeface="+mj-lt"/>
                <a:cs typeface="MV Boli" panose="02000500030200090000" pitchFamily="2" charset="0"/>
              </a:defRPr>
            </a:lvl1pPr>
            <a:lvl2pPr>
              <a:defRPr sz="2800" i="1">
                <a:solidFill>
                  <a:schemeClr val="bg1">
                    <a:lumMod val="50000"/>
                  </a:schemeClr>
                </a:solidFill>
                <a:latin typeface="+mj-lt"/>
                <a:cs typeface="Arial" pitchFamily="34" charset="0"/>
              </a:defRPr>
            </a:lvl2pPr>
            <a:lvl3pPr>
              <a:defRPr sz="2400" i="1">
                <a:solidFill>
                  <a:schemeClr val="bg1">
                    <a:lumMod val="50000"/>
                  </a:schemeClr>
                </a:solidFill>
                <a:latin typeface="+mj-lt"/>
                <a:cs typeface="Arial" pitchFamily="34" charset="0"/>
              </a:defRPr>
            </a:lvl3pPr>
            <a:lvl4pPr>
              <a:defRPr sz="2000" i="1">
                <a:solidFill>
                  <a:schemeClr val="bg1">
                    <a:lumMod val="50000"/>
                  </a:schemeClr>
                </a:solidFill>
                <a:latin typeface="+mj-lt"/>
                <a:cs typeface="Arial" pitchFamily="34" charset="0"/>
              </a:defRPr>
            </a:lvl4pPr>
            <a:lvl5pPr>
              <a:defRPr sz="2000" i="1">
                <a:solidFill>
                  <a:schemeClr val="bg1">
                    <a:lumMod val="50000"/>
                  </a:schemeClr>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866" y="6105293"/>
            <a:ext cx="2876044" cy="72869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90" y="5170763"/>
            <a:ext cx="1570300" cy="1687237"/>
          </a:xfrm>
          <a:prstGeom prst="rect">
            <a:avLst/>
          </a:prstGeom>
        </p:spPr>
      </p:pic>
    </p:spTree>
    <p:extLst>
      <p:ext uri="{BB962C8B-B14F-4D97-AF65-F5344CB8AC3E}">
        <p14:creationId xmlns:p14="http://schemas.microsoft.com/office/powerpoint/2010/main" val="13915481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321890" y="1041722"/>
            <a:ext cx="5615923" cy="5490691"/>
          </a:xfrm>
        </p:spPr>
        <p:txBody>
          <a:bodyPr>
            <a:noAutofit/>
          </a:bodyPr>
          <a:lstStyle>
            <a:lvl1pPr algn="ctr">
              <a:defRPr sz="3599">
                <a:solidFill>
                  <a:srgbClr val="39587F"/>
                </a:solidFill>
                <a:latin typeface="Segoe Print" panose="02000600000000000000" pitchFamily="2" charset="0"/>
                <a:cs typeface="MV Boli" pitchFamily="2" charset="0"/>
              </a:defRPr>
            </a:lvl1pPr>
          </a:lstStyle>
          <a:p>
            <a:r>
              <a:rPr lang="en-US" smtClean="0"/>
              <a:t>Click to edit Master title style</a:t>
            </a:r>
            <a:endParaRPr lang="en-US" dirty="0"/>
          </a:p>
        </p:txBody>
      </p:sp>
      <p:sp>
        <p:nvSpPr>
          <p:cNvPr id="8" name="Content Placeholder 2"/>
          <p:cNvSpPr>
            <a:spLocks noGrp="1"/>
          </p:cNvSpPr>
          <p:nvPr>
            <p:ph idx="1"/>
          </p:nvPr>
        </p:nvSpPr>
        <p:spPr>
          <a:xfrm>
            <a:off x="6123008" y="210067"/>
            <a:ext cx="5694744" cy="6322347"/>
          </a:xfrm>
        </p:spPr>
        <p:txBody>
          <a:bodyPr>
            <a:normAutofit/>
          </a:bodyPr>
          <a:lstStyle>
            <a:lvl1pPr>
              <a:defRPr sz="3200">
                <a:solidFill>
                  <a:schemeClr val="bg1">
                    <a:lumMod val="50000"/>
                  </a:schemeClr>
                </a:solidFill>
                <a:latin typeface="+mj-lt"/>
                <a:cs typeface="MV Boli" panose="02000500030200090000" pitchFamily="2" charset="0"/>
              </a:defRPr>
            </a:lvl1pPr>
            <a:lvl2pPr>
              <a:defRPr sz="2800" i="1">
                <a:solidFill>
                  <a:schemeClr val="bg1">
                    <a:lumMod val="50000"/>
                  </a:schemeClr>
                </a:solidFill>
                <a:latin typeface="+mj-lt"/>
                <a:cs typeface="Arial" pitchFamily="34" charset="0"/>
              </a:defRPr>
            </a:lvl2pPr>
            <a:lvl3pPr>
              <a:defRPr sz="2400" i="1">
                <a:solidFill>
                  <a:schemeClr val="bg1">
                    <a:lumMod val="50000"/>
                  </a:schemeClr>
                </a:solidFill>
                <a:latin typeface="+mj-lt"/>
                <a:cs typeface="Arial" pitchFamily="34" charset="0"/>
              </a:defRPr>
            </a:lvl3pPr>
            <a:lvl4pPr>
              <a:defRPr sz="2000" i="1">
                <a:solidFill>
                  <a:schemeClr val="bg1">
                    <a:lumMod val="50000"/>
                  </a:schemeClr>
                </a:solidFill>
                <a:latin typeface="+mj-lt"/>
                <a:cs typeface="Arial" pitchFamily="34" charset="0"/>
              </a:defRPr>
            </a:lvl4pPr>
            <a:lvl5pPr>
              <a:defRPr sz="2000" i="1">
                <a:solidFill>
                  <a:schemeClr val="bg1">
                    <a:lumMod val="50000"/>
                  </a:schemeClr>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693" y="210067"/>
            <a:ext cx="2876044" cy="72869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a:off x="47050" y="0"/>
            <a:ext cx="1555322" cy="1687237"/>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7693" y="210067"/>
            <a:ext cx="2876044" cy="72869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H="1">
            <a:off x="47050" y="0"/>
            <a:ext cx="1555322" cy="1687237"/>
          </a:xfrm>
          <a:prstGeom prst="rect">
            <a:avLst/>
          </a:prstGeom>
        </p:spPr>
      </p:pic>
    </p:spTree>
    <p:extLst>
      <p:ext uri="{BB962C8B-B14F-4D97-AF65-F5344CB8AC3E}">
        <p14:creationId xmlns:p14="http://schemas.microsoft.com/office/powerpoint/2010/main" val="83270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254644" y="156212"/>
            <a:ext cx="11655705" cy="1202006"/>
          </a:xfrm>
        </p:spPr>
        <p:txBody>
          <a:bodyPr>
            <a:noAutofit/>
          </a:bodyPr>
          <a:lstStyle>
            <a:lvl1pPr algn="ctr">
              <a:defRPr sz="4000">
                <a:solidFill>
                  <a:srgbClr val="39587F"/>
                </a:solidFill>
                <a:latin typeface="Segoe Print" panose="02000600000000000000" pitchFamily="2" charset="0"/>
                <a:cs typeface="MV Boli" panose="02000500030200090000" pitchFamily="2" charset="0"/>
              </a:defRPr>
            </a:lvl1pPr>
          </a:lstStyle>
          <a:p>
            <a:r>
              <a:rPr lang="en-US" smtClean="0"/>
              <a:t>Click to edit Master title style</a:t>
            </a:r>
            <a:endParaRPr lang="en-US" dirty="0"/>
          </a:p>
        </p:txBody>
      </p:sp>
      <p:sp>
        <p:nvSpPr>
          <p:cNvPr id="8" name="Content Placeholder 2"/>
          <p:cNvSpPr>
            <a:spLocks noGrp="1"/>
          </p:cNvSpPr>
          <p:nvPr>
            <p:ph idx="1"/>
          </p:nvPr>
        </p:nvSpPr>
        <p:spPr>
          <a:xfrm>
            <a:off x="254644" y="1524001"/>
            <a:ext cx="5717894" cy="4089692"/>
          </a:xfrm>
        </p:spPr>
        <p:txBody>
          <a:bodyPr>
            <a:normAutofit/>
          </a:bodyPr>
          <a:lstStyle>
            <a:lvl1pPr>
              <a:defRPr sz="3200">
                <a:solidFill>
                  <a:schemeClr val="bg1">
                    <a:lumMod val="50000"/>
                  </a:schemeClr>
                </a:solidFill>
                <a:latin typeface="+mj-lt"/>
                <a:cs typeface="MV Boli" panose="02000500030200090000" pitchFamily="2" charset="0"/>
              </a:defRPr>
            </a:lvl1pPr>
            <a:lvl2pPr>
              <a:defRPr sz="2800">
                <a:solidFill>
                  <a:schemeClr val="bg1">
                    <a:lumMod val="50000"/>
                  </a:schemeClr>
                </a:solidFill>
                <a:latin typeface="+mj-lt"/>
                <a:cs typeface="Arial" pitchFamily="34" charset="0"/>
              </a:defRPr>
            </a:lvl2pPr>
            <a:lvl3pPr>
              <a:defRPr sz="2400">
                <a:solidFill>
                  <a:schemeClr val="bg1">
                    <a:lumMod val="50000"/>
                  </a:schemeClr>
                </a:solidFill>
                <a:latin typeface="+mj-lt"/>
                <a:cs typeface="Arial" pitchFamily="34" charset="0"/>
              </a:defRPr>
            </a:lvl3pPr>
            <a:lvl4pPr>
              <a:defRPr sz="1800">
                <a:solidFill>
                  <a:schemeClr val="bg1">
                    <a:lumMod val="50000"/>
                  </a:schemeClr>
                </a:solidFill>
                <a:latin typeface="+mj-lt"/>
                <a:cs typeface="Arial" pitchFamily="34" charset="0"/>
              </a:defRPr>
            </a:lvl4pPr>
            <a:lvl5pPr>
              <a:defRPr sz="1800">
                <a:solidFill>
                  <a:schemeClr val="bg1">
                    <a:lumMod val="50000"/>
                  </a:schemeClr>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866" y="6105293"/>
            <a:ext cx="2876044" cy="72869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90" y="5170763"/>
            <a:ext cx="1570300" cy="1687237"/>
          </a:xfrm>
          <a:prstGeom prst="rect">
            <a:avLst/>
          </a:prstGeom>
        </p:spPr>
      </p:pic>
      <p:sp>
        <p:nvSpPr>
          <p:cNvPr id="11" name="Content Placeholder 2"/>
          <p:cNvSpPr>
            <a:spLocks noGrp="1"/>
          </p:cNvSpPr>
          <p:nvPr>
            <p:ph idx="10"/>
          </p:nvPr>
        </p:nvSpPr>
        <p:spPr>
          <a:xfrm>
            <a:off x="6192455" y="1524001"/>
            <a:ext cx="5717894" cy="4089692"/>
          </a:xfrm>
        </p:spPr>
        <p:txBody>
          <a:bodyPr>
            <a:normAutofit/>
          </a:bodyPr>
          <a:lstStyle>
            <a:lvl1pPr>
              <a:defRPr sz="3200">
                <a:solidFill>
                  <a:schemeClr val="bg1">
                    <a:lumMod val="50000"/>
                  </a:schemeClr>
                </a:solidFill>
                <a:latin typeface="+mj-lt"/>
                <a:cs typeface="MV Boli" panose="02000500030200090000" pitchFamily="2" charset="0"/>
              </a:defRPr>
            </a:lvl1pPr>
            <a:lvl2pPr>
              <a:defRPr sz="2800">
                <a:solidFill>
                  <a:schemeClr val="bg1">
                    <a:lumMod val="50000"/>
                  </a:schemeClr>
                </a:solidFill>
                <a:latin typeface="+mj-lt"/>
                <a:cs typeface="Arial" pitchFamily="34" charset="0"/>
              </a:defRPr>
            </a:lvl2pPr>
            <a:lvl3pPr>
              <a:defRPr sz="2400">
                <a:solidFill>
                  <a:schemeClr val="bg1">
                    <a:lumMod val="50000"/>
                  </a:schemeClr>
                </a:solidFill>
                <a:latin typeface="+mj-lt"/>
                <a:cs typeface="Arial" pitchFamily="34" charset="0"/>
              </a:defRPr>
            </a:lvl3pPr>
            <a:lvl4pPr>
              <a:defRPr sz="1800">
                <a:solidFill>
                  <a:schemeClr val="bg1">
                    <a:lumMod val="50000"/>
                  </a:schemeClr>
                </a:solidFill>
                <a:latin typeface="+mj-lt"/>
                <a:cs typeface="Arial" pitchFamily="34" charset="0"/>
              </a:defRPr>
            </a:lvl4pPr>
            <a:lvl5pPr>
              <a:defRPr sz="1800">
                <a:solidFill>
                  <a:schemeClr val="bg1">
                    <a:lumMod val="50000"/>
                  </a:schemeClr>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866" y="6105293"/>
            <a:ext cx="2876044" cy="728692"/>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90" y="5170763"/>
            <a:ext cx="1570300" cy="1687237"/>
          </a:xfrm>
          <a:prstGeom prst="rect">
            <a:avLst/>
          </a:prstGeom>
        </p:spPr>
      </p:pic>
    </p:spTree>
    <p:extLst>
      <p:ext uri="{BB962C8B-B14F-4D97-AF65-F5344CB8AC3E}">
        <p14:creationId xmlns:p14="http://schemas.microsoft.com/office/powerpoint/2010/main" val="3493650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29874" y="452099"/>
            <a:ext cx="6944809" cy="3008731"/>
          </a:xfrm>
        </p:spPr>
        <p:txBody>
          <a:bodyPr>
            <a:normAutofit/>
          </a:bodyPr>
          <a:lstStyle>
            <a:lvl1pPr>
              <a:defRPr sz="4000">
                <a:solidFill>
                  <a:srgbClr val="00467F"/>
                </a:solidFill>
                <a:latin typeface="Segoe Print" panose="02000600000000000000" pitchFamily="2" charset="0"/>
                <a:cs typeface="MoolBoran" panose="020B0100010101010101"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29874" y="3599727"/>
            <a:ext cx="6944809" cy="1194154"/>
          </a:xfrm>
        </p:spPr>
        <p:txBody>
          <a:bodyPr>
            <a:normAutofit/>
          </a:bodyPr>
          <a:lstStyle>
            <a:lvl1pPr marL="0" indent="0" algn="ctr">
              <a:buNone/>
              <a:defRPr sz="2800">
                <a:solidFill>
                  <a:srgbClr val="919195"/>
                </a:solidFill>
                <a:latin typeface="+mj-lt"/>
                <a:cs typeface="MV Boli" panose="02000500030200090000" pitchFamily="2"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dirty="0" smtClean="0"/>
              <a:t>Click to edit Master subtitle style</a:t>
            </a: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0" y="4965538"/>
            <a:ext cx="12107118" cy="177645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1056" y="5510253"/>
            <a:ext cx="4183983" cy="1060079"/>
          </a:xfrm>
          <a:prstGeom prst="rect">
            <a:avLst/>
          </a:prstGeom>
        </p:spPr>
      </p:pic>
      <p:sp>
        <p:nvSpPr>
          <p:cNvPr id="11" name="Content Placeholder 2"/>
          <p:cNvSpPr>
            <a:spLocks noGrp="1"/>
          </p:cNvSpPr>
          <p:nvPr>
            <p:ph idx="10"/>
          </p:nvPr>
        </p:nvSpPr>
        <p:spPr>
          <a:xfrm>
            <a:off x="601884" y="452100"/>
            <a:ext cx="3865945" cy="4341781"/>
          </a:xfrm>
        </p:spPr>
        <p:txBody>
          <a:bodyPr/>
          <a:lstStyle>
            <a:lvl1pPr marL="0" indent="0">
              <a:buNone/>
              <a:defRPr sz="2799">
                <a:solidFill>
                  <a:srgbClr val="00467F"/>
                </a:solidFill>
                <a:latin typeface="+mj-lt"/>
                <a:cs typeface="MV Boli" panose="02000500030200090000" pitchFamily="2" charset="0"/>
              </a:defRPr>
            </a:lvl1pPr>
            <a:lvl2pPr>
              <a:defRPr sz="2399" i="1">
                <a:solidFill>
                  <a:srgbClr val="00467F"/>
                </a:solidFill>
                <a:latin typeface="Arial" pitchFamily="34" charset="0"/>
                <a:cs typeface="Arial" pitchFamily="34" charset="0"/>
              </a:defRPr>
            </a:lvl2pPr>
            <a:lvl3pPr>
              <a:defRPr sz="1999" i="1">
                <a:solidFill>
                  <a:srgbClr val="00467F"/>
                </a:solidFill>
                <a:latin typeface="Arial" pitchFamily="34" charset="0"/>
                <a:cs typeface="Arial" pitchFamily="34" charset="0"/>
              </a:defRPr>
            </a:lvl3pPr>
            <a:lvl4pPr>
              <a:defRPr sz="1600" i="1">
                <a:solidFill>
                  <a:srgbClr val="00467F"/>
                </a:solidFill>
                <a:latin typeface="Arial" pitchFamily="34" charset="0"/>
                <a:cs typeface="Arial" pitchFamily="34" charset="0"/>
              </a:defRPr>
            </a:lvl4pPr>
            <a:lvl5pPr>
              <a:defRPr sz="1600" i="1">
                <a:solidFill>
                  <a:srgbClr val="00467F"/>
                </a:solidFill>
                <a:latin typeface="Arial" pitchFamily="34" charset="0"/>
                <a:cs typeface="Arial" pitchFamily="34" charset="0"/>
              </a:defRPr>
            </a:lvl5pPr>
          </a:lstStyle>
          <a:p>
            <a:pPr lvl="0"/>
            <a:endParaRPr lang="en-US" dirty="0"/>
          </a:p>
        </p:txBody>
      </p:sp>
    </p:spTree>
    <p:extLst>
      <p:ext uri="{BB962C8B-B14F-4D97-AF65-F5344CB8AC3E}">
        <p14:creationId xmlns:p14="http://schemas.microsoft.com/office/powerpoint/2010/main" val="19043189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254644" y="156212"/>
            <a:ext cx="11655705" cy="1202006"/>
          </a:xfrm>
        </p:spPr>
        <p:txBody>
          <a:bodyPr>
            <a:noAutofit/>
          </a:bodyPr>
          <a:lstStyle>
            <a:lvl1pPr algn="ctr">
              <a:defRPr sz="4000">
                <a:solidFill>
                  <a:srgbClr val="39587F"/>
                </a:solidFill>
                <a:latin typeface="Segoe Print" panose="02000600000000000000" pitchFamily="2" charset="0"/>
                <a:cs typeface="MV Boli" panose="02000500030200090000" pitchFamily="2" charset="0"/>
              </a:defRPr>
            </a:lvl1pPr>
          </a:lstStyle>
          <a:p>
            <a:r>
              <a:rPr lang="en-US" dirty="0" smtClean="0"/>
              <a:t>Click to edit Master title style</a:t>
            </a:r>
            <a:endParaRPr lang="en-US" dirty="0"/>
          </a:p>
        </p:txBody>
      </p:sp>
      <p:sp>
        <p:nvSpPr>
          <p:cNvPr id="8" name="Content Placeholder 2"/>
          <p:cNvSpPr>
            <a:spLocks noGrp="1"/>
          </p:cNvSpPr>
          <p:nvPr>
            <p:ph idx="1"/>
          </p:nvPr>
        </p:nvSpPr>
        <p:spPr>
          <a:xfrm>
            <a:off x="254644" y="1524001"/>
            <a:ext cx="5717894" cy="4089692"/>
          </a:xfrm>
        </p:spPr>
        <p:txBody>
          <a:bodyPr>
            <a:normAutofit/>
          </a:bodyPr>
          <a:lstStyle>
            <a:lvl1pPr>
              <a:defRPr sz="3200">
                <a:solidFill>
                  <a:schemeClr val="bg1">
                    <a:lumMod val="50000"/>
                  </a:schemeClr>
                </a:solidFill>
                <a:latin typeface="+mj-lt"/>
                <a:cs typeface="MV Boli" panose="02000500030200090000" pitchFamily="2" charset="0"/>
              </a:defRPr>
            </a:lvl1pPr>
            <a:lvl2pPr>
              <a:defRPr sz="2800">
                <a:solidFill>
                  <a:schemeClr val="bg1">
                    <a:lumMod val="50000"/>
                  </a:schemeClr>
                </a:solidFill>
                <a:latin typeface="+mj-lt"/>
                <a:cs typeface="Arial" pitchFamily="34" charset="0"/>
              </a:defRPr>
            </a:lvl2pPr>
            <a:lvl3pPr>
              <a:defRPr sz="2400">
                <a:solidFill>
                  <a:schemeClr val="bg1">
                    <a:lumMod val="50000"/>
                  </a:schemeClr>
                </a:solidFill>
                <a:latin typeface="+mj-lt"/>
                <a:cs typeface="Arial" pitchFamily="34" charset="0"/>
              </a:defRPr>
            </a:lvl3pPr>
            <a:lvl4pPr>
              <a:defRPr sz="1800">
                <a:solidFill>
                  <a:schemeClr val="bg1">
                    <a:lumMod val="50000"/>
                  </a:schemeClr>
                </a:solidFill>
                <a:latin typeface="+mj-lt"/>
                <a:cs typeface="Arial" pitchFamily="34" charset="0"/>
              </a:defRPr>
            </a:lvl4pPr>
            <a:lvl5pPr>
              <a:defRPr sz="1800">
                <a:solidFill>
                  <a:schemeClr val="bg1">
                    <a:lumMod val="50000"/>
                  </a:schemeClr>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866" y="6105293"/>
            <a:ext cx="2876044" cy="7286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290" y="5170763"/>
            <a:ext cx="1570300" cy="1687237"/>
          </a:xfrm>
          <a:prstGeom prst="rect">
            <a:avLst/>
          </a:prstGeom>
        </p:spPr>
      </p:pic>
      <p:sp>
        <p:nvSpPr>
          <p:cNvPr id="11" name="Content Placeholder 2"/>
          <p:cNvSpPr>
            <a:spLocks noGrp="1"/>
          </p:cNvSpPr>
          <p:nvPr>
            <p:ph idx="10"/>
          </p:nvPr>
        </p:nvSpPr>
        <p:spPr>
          <a:xfrm>
            <a:off x="6192455" y="1524001"/>
            <a:ext cx="5717894" cy="4089692"/>
          </a:xfrm>
        </p:spPr>
        <p:txBody>
          <a:bodyPr>
            <a:normAutofit/>
          </a:bodyPr>
          <a:lstStyle>
            <a:lvl1pPr>
              <a:defRPr sz="3200">
                <a:solidFill>
                  <a:schemeClr val="bg1">
                    <a:lumMod val="50000"/>
                  </a:schemeClr>
                </a:solidFill>
                <a:latin typeface="+mj-lt"/>
                <a:cs typeface="MV Boli" panose="02000500030200090000" pitchFamily="2" charset="0"/>
              </a:defRPr>
            </a:lvl1pPr>
            <a:lvl2pPr>
              <a:defRPr sz="2800">
                <a:solidFill>
                  <a:schemeClr val="bg1">
                    <a:lumMod val="50000"/>
                  </a:schemeClr>
                </a:solidFill>
                <a:latin typeface="+mj-lt"/>
                <a:cs typeface="Arial" pitchFamily="34" charset="0"/>
              </a:defRPr>
            </a:lvl2pPr>
            <a:lvl3pPr>
              <a:defRPr sz="2400">
                <a:solidFill>
                  <a:schemeClr val="bg1">
                    <a:lumMod val="50000"/>
                  </a:schemeClr>
                </a:solidFill>
                <a:latin typeface="+mj-lt"/>
                <a:cs typeface="Arial" pitchFamily="34" charset="0"/>
              </a:defRPr>
            </a:lvl3pPr>
            <a:lvl4pPr>
              <a:defRPr sz="1800">
                <a:solidFill>
                  <a:schemeClr val="bg1">
                    <a:lumMod val="50000"/>
                  </a:schemeClr>
                </a:solidFill>
                <a:latin typeface="+mj-lt"/>
                <a:cs typeface="Arial" pitchFamily="34" charset="0"/>
              </a:defRPr>
            </a:lvl4pPr>
            <a:lvl5pPr>
              <a:defRPr sz="1800">
                <a:solidFill>
                  <a:schemeClr val="bg1">
                    <a:lumMod val="50000"/>
                  </a:schemeClr>
                </a:solidFill>
                <a:latin typeface="+mj-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97423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5144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893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80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3"/>
            <a:ext cx="10972801"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3D622F-00C9-49BD-8CEC-FFD11AE6C946}" type="slidenum">
              <a:rPr lang="en-US" smtClean="0"/>
              <a:pPr/>
              <a:t>‹#›</a:t>
            </a:fld>
            <a:endParaRPr lang="en-US"/>
          </a:p>
        </p:txBody>
      </p:sp>
    </p:spTree>
    <p:extLst>
      <p:ext uri="{BB962C8B-B14F-4D97-AF65-F5344CB8AC3E}">
        <p14:creationId xmlns:p14="http://schemas.microsoft.com/office/powerpoint/2010/main" val="9205684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1" r:id="rId5"/>
    <p:sldLayoutId id="2147483664" r:id="rId6"/>
    <p:sldLayoutId id="2147483670" r:id="rId7"/>
    <p:sldLayoutId id="2147483671" r:id="rId8"/>
    <p:sldLayoutId id="2147483672" r:id="rId9"/>
    <p:sldLayoutId id="2147483673" r:id="rId10"/>
  </p:sldLayoutIdLst>
  <p:timing>
    <p:tnLst>
      <p:par>
        <p:cTn id="1" dur="indefinite" restart="never" nodeType="tmRoot"/>
      </p:par>
    </p:tnLst>
  </p:timing>
  <p:hf hdr="0" ftr="0" dt="0"/>
  <p:txStyles>
    <p:titleStyle>
      <a:lvl1pPr algn="ctr" defTabSz="914126" rtl="0" eaLnBrk="1" latinLnBrk="0" hangingPunct="1">
        <a:spcBef>
          <a:spcPct val="0"/>
        </a:spcBef>
        <a:buNone/>
        <a:defRPr sz="4800" kern="1200">
          <a:solidFill>
            <a:schemeClr val="tx1"/>
          </a:solidFill>
          <a:latin typeface="Segoe Print" panose="02000600000000000000" pitchFamily="2" charset="0"/>
          <a:ea typeface="+mj-ea"/>
          <a:cs typeface="MoolBoran" panose="020B0100010101010101" pitchFamily="34" charset="0"/>
        </a:defRPr>
      </a:lvl1pPr>
    </p:titleStyle>
    <p:bodyStyle>
      <a:lvl1pPr marL="342797" indent="-342797" algn="l" defTabSz="914126" rtl="0" eaLnBrk="1" latinLnBrk="0" hangingPunct="1">
        <a:spcBef>
          <a:spcPct val="20000"/>
        </a:spcBef>
        <a:buFont typeface="Arial" pitchFamily="34" charset="0"/>
        <a:buChar char="•"/>
        <a:defRPr sz="3600" kern="1200">
          <a:solidFill>
            <a:schemeClr val="tx1"/>
          </a:solidFill>
          <a:latin typeface="+mj-lt"/>
          <a:ea typeface="+mn-ea"/>
          <a:cs typeface="MV Boli" panose="02000500030200090000" pitchFamily="2" charset="0"/>
        </a:defRPr>
      </a:lvl1pPr>
      <a:lvl2pPr marL="742727" indent="-285664" algn="l" defTabSz="914126" rtl="0" eaLnBrk="1" latinLnBrk="0" hangingPunct="1">
        <a:spcBef>
          <a:spcPct val="20000"/>
        </a:spcBef>
        <a:buFont typeface="Arial" pitchFamily="34" charset="0"/>
        <a:buChar char="–"/>
        <a:defRPr sz="3200" i="1" kern="1200">
          <a:solidFill>
            <a:schemeClr val="tx1"/>
          </a:solidFill>
          <a:latin typeface="+mj-lt"/>
          <a:ea typeface="+mn-ea"/>
          <a:cs typeface="Arial" panose="020B0604020202020204" pitchFamily="34" charset="0"/>
        </a:defRPr>
      </a:lvl2pPr>
      <a:lvl3pPr marL="1142657" indent="-228531" algn="l" defTabSz="914126" rtl="0" eaLnBrk="1" latinLnBrk="0" hangingPunct="1">
        <a:spcBef>
          <a:spcPct val="20000"/>
        </a:spcBef>
        <a:buFont typeface="Arial" pitchFamily="34" charset="0"/>
        <a:buChar char="•"/>
        <a:defRPr sz="2800" i="1" kern="1200">
          <a:solidFill>
            <a:schemeClr val="tx1"/>
          </a:solidFill>
          <a:latin typeface="+mj-lt"/>
          <a:ea typeface="+mn-ea"/>
          <a:cs typeface="Arial" panose="020B0604020202020204" pitchFamily="34" charset="0"/>
        </a:defRPr>
      </a:lvl3pPr>
      <a:lvl4pPr marL="1599720" indent="-228531" algn="l" defTabSz="914126" rtl="0" eaLnBrk="1" latinLnBrk="0" hangingPunct="1">
        <a:spcBef>
          <a:spcPct val="20000"/>
        </a:spcBef>
        <a:buFont typeface="Arial" pitchFamily="34" charset="0"/>
        <a:buChar char="–"/>
        <a:defRPr sz="2400" i="1" kern="1200">
          <a:solidFill>
            <a:schemeClr val="tx1"/>
          </a:solidFill>
          <a:latin typeface="+mj-lt"/>
          <a:ea typeface="+mn-ea"/>
          <a:cs typeface="Arial" panose="020B0604020202020204" pitchFamily="34" charset="0"/>
        </a:defRPr>
      </a:lvl4pPr>
      <a:lvl5pPr marL="2056783" indent="-228531" algn="l" defTabSz="914126" rtl="0" eaLnBrk="1" latinLnBrk="0" hangingPunct="1">
        <a:spcBef>
          <a:spcPct val="20000"/>
        </a:spcBef>
        <a:buFont typeface="Arial" pitchFamily="34" charset="0"/>
        <a:buChar char="»"/>
        <a:defRPr sz="2400" i="1" kern="1200">
          <a:solidFill>
            <a:schemeClr val="tx1"/>
          </a:solidFill>
          <a:latin typeface="+mj-lt"/>
          <a:ea typeface="+mn-ea"/>
          <a:cs typeface="Arial" panose="020B0604020202020204" pitchFamily="34" charset="0"/>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www.nccccurricula.info/glossary.html"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minorityhealth.hhs.gov/templates/browse.aspx?lvl=2&amp;lvlid=11"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hyperlink" Target="http://store.samhsa.gov/shin/content/SMA14-4849/SMA14-4849.pdf" TargetMode="External"/><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hyperlink" Target="http://kirwaninstitute.osu.edu/wp-content/uploads/2014/03/2014-implicit-bias.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image" Target="../media/image34.wmf"/><Relationship Id="rId4" Type="http://schemas.openxmlformats.org/officeDocument/2006/relationships/oleObject" Target="../embeddings/oleObject2.bin"/></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hyperlink" Target="http://www.acog.org/Resources-And-Publications/Committee-Opinions/Committee-on-Health-Care-for-Underserved-Women/Health-Care-for-Transgender-Individuals" TargetMode="External"/><Relationship Id="rId3" Type="http://schemas.openxmlformats.org/officeDocument/2006/relationships/hyperlink" Target="http://www.glaad.org/transgender/resources" TargetMode="External"/><Relationship Id="rId7" Type="http://schemas.openxmlformats.org/officeDocument/2006/relationships/hyperlink" Target="http://transhealth.ucsf.edu/trans?page=protocol-evidence"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www.transgendercare.com/medical/resources/" TargetMode="External"/><Relationship Id="rId5" Type="http://schemas.openxmlformats.org/officeDocument/2006/relationships/hyperlink" Target="http://transequality.org/" TargetMode="External"/><Relationship Id="rId4" Type="http://schemas.openxmlformats.org/officeDocument/2006/relationships/hyperlink" Target="http://www.tgctr.org/about/" TargetMode="External"/><Relationship Id="rId9" Type="http://schemas.openxmlformats.org/officeDocument/2006/relationships/hyperlink" Target="http://careacttarget.org/library/tgguidelines.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press.endocrine.org/doi/abs/10.1210/endo-meetings.2014.RE.2.OR42-3"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williamsinstitute.law.ucla.edu/wp-content/uploads/Gates-How-Many-People-LGBT-Apr-2011.pdf" TargetMode="External"/><Relationship Id="rId5" Type="http://schemas.openxmlformats.org/officeDocument/2006/relationships/hyperlink" Target="http://transhealth.ucsf.edu/trans?page=protocol-00-00" TargetMode="External"/><Relationship Id="rId4" Type="http://schemas.openxmlformats.org/officeDocument/2006/relationships/hyperlink" Target="http://citesource.trincoll.edu/apa/apagovreportweb.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admin.publichealth.lacounty.gov/aids/reports/TransgenderPopulationEstimates2-12-13.pdf"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www.thetaskforce.org/"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caps.ucsf.edu/archives/factsheets/transgender-men#sthash.2QDptC8G.dpuf"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Increasing Cultural Humility: Working with Transgender Clients and Patients</a:t>
            </a:r>
            <a:endParaRPr lang="en-US" dirty="0"/>
          </a:p>
        </p:txBody>
      </p:sp>
      <p:sp>
        <p:nvSpPr>
          <p:cNvPr id="5" name="Subtitle 4"/>
          <p:cNvSpPr>
            <a:spLocks noGrp="1"/>
          </p:cNvSpPr>
          <p:nvPr>
            <p:ph type="subTitle" idx="1"/>
          </p:nvPr>
        </p:nvSpPr>
        <p:spPr>
          <a:xfrm>
            <a:off x="4832430" y="4989442"/>
            <a:ext cx="6944809" cy="1779657"/>
          </a:xfrm>
        </p:spPr>
        <p:txBody>
          <a:bodyPr>
            <a:normAutofit/>
          </a:bodyPr>
          <a:lstStyle/>
          <a:p>
            <a:r>
              <a:rPr lang="en-US" b="1" dirty="0" err="1" smtClean="0">
                <a:solidFill>
                  <a:schemeClr val="bg1">
                    <a:lumMod val="50000"/>
                  </a:schemeClr>
                </a:solidFill>
              </a:rPr>
              <a:t>Jaysa</a:t>
            </a:r>
            <a:r>
              <a:rPr lang="en-US" b="1" dirty="0" smtClean="0">
                <a:solidFill>
                  <a:schemeClr val="bg1">
                    <a:lumMod val="50000"/>
                  </a:schemeClr>
                </a:solidFill>
              </a:rPr>
              <a:t> P. Jones, MSW-LCSW</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3735" y="4243320"/>
            <a:ext cx="7859211" cy="90380"/>
          </a:xfrm>
          <a:prstGeom prst="rect">
            <a:avLst/>
          </a:prstGeom>
        </p:spPr>
      </p:pic>
    </p:spTree>
    <p:extLst>
      <p:ext uri="{BB962C8B-B14F-4D97-AF65-F5344CB8AC3E}">
        <p14:creationId xmlns:p14="http://schemas.microsoft.com/office/powerpoint/2010/main" val="7405736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Health Issues for Trans Individuals</a:t>
            </a:r>
            <a:endParaRPr lang="en-US" dirty="0"/>
          </a:p>
        </p:txBody>
      </p:sp>
      <p:pic>
        <p:nvPicPr>
          <p:cNvPr id="4" name="Picture 4"/>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a:off x="6566404" y="1823798"/>
            <a:ext cx="4809492" cy="3926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11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Related Health Issues for Trans Individuals:</a:t>
            </a:r>
            <a:endParaRPr lang="en-US" sz="4000"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Sexual and </a:t>
            </a:r>
            <a:r>
              <a:rPr lang="en-US" dirty="0"/>
              <a:t>R</a:t>
            </a:r>
            <a:r>
              <a:rPr lang="en-US" dirty="0" smtClean="0"/>
              <a:t>eproductive Health:</a:t>
            </a:r>
          </a:p>
          <a:p>
            <a:r>
              <a:rPr lang="en-US" sz="2800" dirty="0"/>
              <a:t>Transgender people might have sexual partners who are men, women or both</a:t>
            </a:r>
          </a:p>
          <a:p>
            <a:pPr lvl="1"/>
            <a:r>
              <a:rPr lang="en-US" sz="2600" dirty="0"/>
              <a:t>A transgender person’s sexual history cannot be assumed based on their gender identity or </a:t>
            </a:r>
            <a:r>
              <a:rPr lang="en-US" sz="2600" dirty="0" smtClean="0"/>
              <a:t>sex </a:t>
            </a:r>
            <a:r>
              <a:rPr lang="en-US" sz="2600" dirty="0"/>
              <a:t>assigned at </a:t>
            </a:r>
            <a:r>
              <a:rPr lang="en-US" sz="2600" dirty="0" smtClean="0"/>
              <a:t>birth.</a:t>
            </a:r>
          </a:p>
          <a:p>
            <a:pPr marL="457063" lvl="1" indent="0" algn="r">
              <a:buNone/>
            </a:pPr>
            <a:r>
              <a:rPr lang="en-US" sz="1500" dirty="0"/>
              <a:t>(Stieglitz, 2010; </a:t>
            </a:r>
            <a:r>
              <a:rPr lang="en-US" sz="1500" dirty="0" err="1"/>
              <a:t>Gamarel</a:t>
            </a:r>
            <a:r>
              <a:rPr lang="en-US" sz="1500" dirty="0"/>
              <a:t>, et al., </a:t>
            </a:r>
            <a:r>
              <a:rPr lang="en-US" sz="1500" dirty="0" smtClean="0"/>
              <a:t>2016)</a:t>
            </a:r>
          </a:p>
          <a:p>
            <a:r>
              <a:rPr lang="en-US" sz="2800" dirty="0" smtClean="0"/>
              <a:t>Transgender people who have sex with men are at risk for unintended pregnancy as well as STIs. </a:t>
            </a:r>
          </a:p>
          <a:p>
            <a:pPr lvl="1"/>
            <a:r>
              <a:rPr lang="en-US" sz="2600" dirty="0" smtClean="0"/>
              <a:t>Transgender men who have sex with men report high rates of unprotected vaginal and anal intercourse </a:t>
            </a:r>
          </a:p>
          <a:p>
            <a:pPr marL="457063" lvl="1" indent="0" algn="r">
              <a:buNone/>
            </a:pPr>
            <a:endParaRPr lang="en-US" sz="1500" dirty="0" smtClean="0"/>
          </a:p>
          <a:p>
            <a:pPr marL="0" lvl="0" indent="0" algn="r">
              <a:buNone/>
            </a:pPr>
            <a:r>
              <a:rPr lang="en-US" sz="2600" dirty="0"/>
              <a:t>	</a:t>
            </a:r>
            <a:r>
              <a:rPr lang="en-US" sz="2600" dirty="0" smtClean="0"/>
              <a:t>						</a:t>
            </a:r>
            <a:r>
              <a:rPr lang="en-US" sz="1500" i="1" dirty="0" smtClean="0"/>
              <a:t>(</a:t>
            </a:r>
            <a:r>
              <a:rPr lang="en-US" sz="1500" i="1" dirty="0" err="1" smtClean="0"/>
              <a:t>Gamarel</a:t>
            </a:r>
            <a:r>
              <a:rPr lang="en-US" sz="1500" i="1" dirty="0" smtClean="0"/>
              <a:t>, et al., 2016; </a:t>
            </a:r>
            <a:r>
              <a:rPr lang="en-US" sz="1500" i="1" dirty="0" err="1" smtClean="0"/>
              <a:t>Reisner</a:t>
            </a:r>
            <a:r>
              <a:rPr lang="en-US" sz="1500" i="1" dirty="0" smtClean="0"/>
              <a:t>, et al., 2010) </a:t>
            </a:r>
          </a:p>
          <a:p>
            <a:endParaRPr lang="en-US" i="1" dirty="0"/>
          </a:p>
        </p:txBody>
      </p:sp>
    </p:spTree>
    <p:extLst>
      <p:ext uri="{BB962C8B-B14F-4D97-AF65-F5344CB8AC3E}">
        <p14:creationId xmlns:p14="http://schemas.microsoft.com/office/powerpoint/2010/main" val="947637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Related Health Issues for Trans Individuals:</a:t>
            </a:r>
            <a:endParaRPr lang="en-US" sz="4000" dirty="0"/>
          </a:p>
        </p:txBody>
      </p:sp>
      <p:sp>
        <p:nvSpPr>
          <p:cNvPr id="3" name="Content Placeholder 2"/>
          <p:cNvSpPr>
            <a:spLocks noGrp="1"/>
          </p:cNvSpPr>
          <p:nvPr>
            <p:ph idx="1"/>
          </p:nvPr>
        </p:nvSpPr>
        <p:spPr/>
        <p:txBody>
          <a:bodyPr>
            <a:normAutofit lnSpcReduction="10000"/>
          </a:bodyPr>
          <a:lstStyle/>
          <a:p>
            <a:pPr marL="0" indent="0">
              <a:buNone/>
            </a:pPr>
            <a:r>
              <a:rPr lang="en-US" dirty="0" smtClean="0"/>
              <a:t>Sexual and </a:t>
            </a:r>
            <a:r>
              <a:rPr lang="en-US" dirty="0"/>
              <a:t>R</a:t>
            </a:r>
            <a:r>
              <a:rPr lang="en-US" dirty="0" smtClean="0"/>
              <a:t>eproductive Health Cont.:</a:t>
            </a:r>
          </a:p>
          <a:p>
            <a:r>
              <a:rPr lang="en-US" sz="2800" dirty="0" smtClean="0"/>
              <a:t>Transgender people may be reluctant seeking sexual and reproductive health care.</a:t>
            </a:r>
          </a:p>
          <a:p>
            <a:pPr lvl="1"/>
            <a:r>
              <a:rPr lang="en-US" dirty="0" smtClean="0"/>
              <a:t>A study showed that one in three transgender people, and 48% of transgender men, have delayed or avoided seeking preventive health care such as pelvic exams or STI screening due to fear of discrimination and insolence. </a:t>
            </a:r>
          </a:p>
          <a:p>
            <a:pPr lvl="1"/>
            <a:endParaRPr lang="en-US" sz="2400" dirty="0"/>
          </a:p>
          <a:p>
            <a:pPr marL="457063" lvl="1" indent="0" algn="r">
              <a:buNone/>
            </a:pPr>
            <a:r>
              <a:rPr lang="en-US" sz="1400" dirty="0" smtClean="0"/>
              <a:t>(Grant, et al., 2010)  </a:t>
            </a:r>
          </a:p>
          <a:p>
            <a:pPr marL="0" lvl="0" indent="0" algn="r">
              <a:buNone/>
            </a:pPr>
            <a:r>
              <a:rPr lang="en-US" sz="2600" dirty="0"/>
              <a:t>	</a:t>
            </a:r>
            <a:r>
              <a:rPr lang="en-US" sz="2600" dirty="0" smtClean="0"/>
              <a:t>						</a:t>
            </a:r>
            <a:endParaRPr lang="en-US" dirty="0" smtClean="0"/>
          </a:p>
          <a:p>
            <a:endParaRPr lang="en-US" dirty="0"/>
          </a:p>
        </p:txBody>
      </p:sp>
    </p:spTree>
    <p:extLst>
      <p:ext uri="{BB962C8B-B14F-4D97-AF65-F5344CB8AC3E}">
        <p14:creationId xmlns:p14="http://schemas.microsoft.com/office/powerpoint/2010/main" val="2372596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Related Health Issues for Trans Individuals:</a:t>
            </a:r>
            <a:endParaRPr lang="en-US" sz="4000" dirty="0"/>
          </a:p>
        </p:txBody>
      </p:sp>
      <p:sp>
        <p:nvSpPr>
          <p:cNvPr id="3" name="Content Placeholder 2"/>
          <p:cNvSpPr>
            <a:spLocks noGrp="1"/>
          </p:cNvSpPr>
          <p:nvPr>
            <p:ph idx="1"/>
          </p:nvPr>
        </p:nvSpPr>
        <p:spPr/>
        <p:txBody>
          <a:bodyPr/>
          <a:lstStyle/>
          <a:p>
            <a:pPr marL="0" indent="0">
              <a:buNone/>
            </a:pPr>
            <a:r>
              <a:rPr lang="en-US" dirty="0" smtClean="0"/>
              <a:t>Trans people and substance use:</a:t>
            </a:r>
          </a:p>
          <a:p>
            <a:pPr marL="0" indent="0">
              <a:buNone/>
            </a:pPr>
            <a:endParaRPr lang="en-US" dirty="0"/>
          </a:p>
        </p:txBody>
      </p:sp>
      <p:graphicFrame>
        <p:nvGraphicFramePr>
          <p:cNvPr id="5" name="Content Placeholder 2"/>
          <p:cNvGraphicFramePr>
            <a:graphicFrameLocks/>
          </p:cNvGraphicFramePr>
          <p:nvPr>
            <p:extLst/>
          </p:nvPr>
        </p:nvGraphicFramePr>
        <p:xfrm>
          <a:off x="2083665" y="2341418"/>
          <a:ext cx="8009238" cy="3607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2320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Health Issues for Trans Individuals:</a:t>
            </a:r>
            <a:endParaRPr lang="en-US" dirty="0"/>
          </a:p>
        </p:txBody>
      </p:sp>
      <p:sp>
        <p:nvSpPr>
          <p:cNvPr id="3" name="Content Placeholder 2"/>
          <p:cNvSpPr>
            <a:spLocks noGrp="1"/>
          </p:cNvSpPr>
          <p:nvPr>
            <p:ph idx="1"/>
          </p:nvPr>
        </p:nvSpPr>
        <p:spPr>
          <a:xfrm>
            <a:off x="254643" y="1524001"/>
            <a:ext cx="7601977" cy="4089692"/>
          </a:xfrm>
        </p:spPr>
        <p:txBody>
          <a:bodyPr>
            <a:normAutofit fontScale="92500" lnSpcReduction="20000"/>
          </a:bodyPr>
          <a:lstStyle/>
          <a:p>
            <a:pPr marL="0" indent="0">
              <a:buNone/>
            </a:pPr>
            <a:r>
              <a:rPr lang="en-US" dirty="0" smtClean="0"/>
              <a:t>Factors associated with substance use among trans people:</a:t>
            </a:r>
          </a:p>
          <a:p>
            <a:pPr lvl="1"/>
            <a:r>
              <a:rPr lang="en-US" dirty="0" smtClean="0"/>
              <a:t>Depression</a:t>
            </a:r>
            <a:r>
              <a:rPr lang="en-US" dirty="0"/>
              <a:t> </a:t>
            </a:r>
            <a:endParaRPr lang="en-US" dirty="0" smtClean="0"/>
          </a:p>
          <a:p>
            <a:pPr marL="0" indent="0" algn="r">
              <a:buNone/>
            </a:pPr>
            <a:r>
              <a:rPr lang="en-US" sz="2400" dirty="0" smtClean="0"/>
              <a:t>     	</a:t>
            </a:r>
            <a:r>
              <a:rPr lang="en-US" sz="1900" i="1" dirty="0" smtClean="0"/>
              <a:t>(</a:t>
            </a:r>
            <a:r>
              <a:rPr lang="en-US" sz="1900" i="1" dirty="0"/>
              <a:t>Nuttbrock et al., 2014</a:t>
            </a:r>
            <a:r>
              <a:rPr lang="en-US" sz="1900" i="1" dirty="0" smtClean="0"/>
              <a:t>)</a:t>
            </a:r>
          </a:p>
          <a:p>
            <a:pPr lvl="1"/>
            <a:r>
              <a:rPr lang="en-US" dirty="0" smtClean="0"/>
              <a:t>PTSD </a:t>
            </a:r>
          </a:p>
          <a:p>
            <a:pPr marL="0" indent="0" algn="r">
              <a:buNone/>
            </a:pPr>
            <a:r>
              <a:rPr lang="en-US" sz="2400" dirty="0"/>
              <a:t> </a:t>
            </a:r>
            <a:r>
              <a:rPr lang="en-US" sz="2400" dirty="0" smtClean="0"/>
              <a:t>   	</a:t>
            </a:r>
            <a:r>
              <a:rPr lang="en-US" sz="1900" i="1" dirty="0" smtClean="0"/>
              <a:t>(</a:t>
            </a:r>
            <a:r>
              <a:rPr lang="en-US" sz="1900" i="1" dirty="0"/>
              <a:t>Rowe et al., 2015</a:t>
            </a:r>
            <a:r>
              <a:rPr lang="en-US" sz="1900" i="1" dirty="0" smtClean="0"/>
              <a:t>)</a:t>
            </a:r>
            <a:endParaRPr lang="en-US" sz="1900" i="1" dirty="0"/>
          </a:p>
          <a:p>
            <a:pPr lvl="1"/>
            <a:r>
              <a:rPr lang="en-US" dirty="0" smtClean="0"/>
              <a:t>Sex work </a:t>
            </a:r>
          </a:p>
          <a:p>
            <a:pPr marL="0" indent="0" algn="r">
              <a:buNone/>
            </a:pPr>
            <a:r>
              <a:rPr lang="en-US" sz="2400" dirty="0"/>
              <a:t> </a:t>
            </a:r>
            <a:r>
              <a:rPr lang="en-US" sz="2400" dirty="0" smtClean="0"/>
              <a:t> 	</a:t>
            </a:r>
            <a:r>
              <a:rPr lang="en-US" sz="1900" i="1" dirty="0" smtClean="0"/>
              <a:t>(</a:t>
            </a:r>
            <a:r>
              <a:rPr lang="en-US" sz="1900" i="1" dirty="0"/>
              <a:t>Hoffman, 2014; Birth-</a:t>
            </a:r>
            <a:r>
              <a:rPr lang="en-US" sz="1900" i="1" dirty="0" err="1"/>
              <a:t>Melander</a:t>
            </a:r>
            <a:r>
              <a:rPr lang="en-US" sz="1900" i="1" dirty="0"/>
              <a:t> et al., 2010</a:t>
            </a:r>
            <a:r>
              <a:rPr lang="en-US" sz="1900" i="1" dirty="0" smtClean="0"/>
              <a:t>)</a:t>
            </a:r>
          </a:p>
          <a:p>
            <a:pPr lvl="1"/>
            <a:r>
              <a:rPr lang="en-US" dirty="0" smtClean="0"/>
              <a:t>Gender-related discrimination </a:t>
            </a:r>
          </a:p>
          <a:p>
            <a:pPr marL="0" indent="0" algn="r">
              <a:buNone/>
            </a:pPr>
            <a:r>
              <a:rPr lang="en-US" sz="2400" dirty="0" smtClean="0"/>
              <a:t>	</a:t>
            </a:r>
            <a:r>
              <a:rPr lang="en-US" sz="1900" i="1" dirty="0" smtClean="0"/>
              <a:t>(</a:t>
            </a:r>
            <a:r>
              <a:rPr lang="en-US" sz="1900" i="1" dirty="0"/>
              <a:t>Rowe et al., </a:t>
            </a:r>
            <a:r>
              <a:rPr lang="en-US" sz="1900" i="1" dirty="0" smtClean="0"/>
              <a:t>2015; </a:t>
            </a:r>
            <a:r>
              <a:rPr lang="en-US" sz="1900" i="1" dirty="0" err="1" smtClean="0"/>
              <a:t>Reisner</a:t>
            </a:r>
            <a:r>
              <a:rPr lang="en-US" sz="1900" i="1" dirty="0" smtClean="0"/>
              <a:t>, </a:t>
            </a:r>
            <a:r>
              <a:rPr lang="en-US" sz="1900" i="1" dirty="0" err="1" smtClean="0"/>
              <a:t>Gamarel</a:t>
            </a:r>
            <a:r>
              <a:rPr lang="en-US" sz="1900" i="1" dirty="0" smtClean="0"/>
              <a:t>, </a:t>
            </a:r>
            <a:r>
              <a:rPr lang="en-US" sz="1900" i="1" dirty="0" err="1" smtClean="0"/>
              <a:t>Nemoto</a:t>
            </a:r>
            <a:r>
              <a:rPr lang="en-US" sz="1900" i="1" dirty="0" smtClean="0"/>
              <a:t> &amp; </a:t>
            </a:r>
            <a:r>
              <a:rPr lang="en-US" sz="1900" i="1" dirty="0" err="1" smtClean="0"/>
              <a:t>Operario</a:t>
            </a:r>
            <a:r>
              <a:rPr lang="en-US" sz="1900" i="1" dirty="0" smtClean="0"/>
              <a:t>, 2014; Nuttbrock et </a:t>
            </a:r>
            <a:r>
              <a:rPr lang="en-US" sz="1900" i="1" dirty="0"/>
              <a:t>al., 2014</a:t>
            </a:r>
            <a:r>
              <a:rPr lang="en-US" sz="1900" i="1" dirty="0" smtClean="0"/>
              <a:t>)</a:t>
            </a:r>
            <a:endParaRPr lang="en-US" sz="1900" i="1" dirty="0"/>
          </a:p>
          <a:p>
            <a:pPr marL="0" indent="0">
              <a:buNone/>
            </a:pPr>
            <a:endParaRPr lang="en-US" dirty="0" smtClean="0"/>
          </a:p>
        </p:txBody>
      </p:sp>
      <p:pic>
        <p:nvPicPr>
          <p:cNvPr id="6" name="Content Placeholder 5"/>
          <p:cNvPicPr>
            <a:picLocks noGrp="1" noChangeAspect="1"/>
          </p:cNvPicPr>
          <p:nvPr>
            <p:ph idx="10"/>
          </p:nvPr>
        </p:nvPicPr>
        <p:blipFill rotWithShape="1">
          <a:blip r:embed="rId3" cstate="print">
            <a:extLst>
              <a:ext uri="{28A0092B-C50C-407E-A947-70E740481C1C}">
                <a14:useLocalDpi xmlns:a14="http://schemas.microsoft.com/office/drawing/2010/main" val="0"/>
              </a:ext>
            </a:extLst>
          </a:blip>
          <a:srcRect/>
          <a:stretch/>
        </p:blipFill>
        <p:spPr>
          <a:xfrm>
            <a:off x="8381780" y="1792706"/>
            <a:ext cx="3004324" cy="3552282"/>
          </a:xfrm>
        </p:spPr>
      </p:pic>
    </p:spTree>
    <p:extLst>
      <p:ext uri="{BB962C8B-B14F-4D97-AF65-F5344CB8AC3E}">
        <p14:creationId xmlns:p14="http://schemas.microsoft.com/office/powerpoint/2010/main" val="1100026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Health Issues for Trans Individuals:</a:t>
            </a:r>
            <a:endParaRPr lang="en-US" dirty="0"/>
          </a:p>
        </p:txBody>
      </p:sp>
      <p:sp>
        <p:nvSpPr>
          <p:cNvPr id="3" name="Content Placeholder 2"/>
          <p:cNvSpPr>
            <a:spLocks noGrp="1"/>
          </p:cNvSpPr>
          <p:nvPr>
            <p:ph idx="1"/>
          </p:nvPr>
        </p:nvSpPr>
        <p:spPr/>
        <p:txBody>
          <a:bodyPr>
            <a:normAutofit/>
          </a:bodyPr>
          <a:lstStyle/>
          <a:p>
            <a:pPr>
              <a:buNone/>
            </a:pPr>
            <a:r>
              <a:rPr lang="en-US" dirty="0"/>
              <a:t>Cross-Sex Hormone Therapy (</a:t>
            </a:r>
            <a:r>
              <a:rPr lang="en-US" dirty="0" err="1"/>
              <a:t>csHT</a:t>
            </a:r>
            <a:r>
              <a:rPr lang="en-US" dirty="0"/>
              <a:t>):</a:t>
            </a:r>
          </a:p>
          <a:p>
            <a:pPr lvl="1"/>
            <a:r>
              <a:rPr lang="en-US" dirty="0"/>
              <a:t>Not all trans people desire </a:t>
            </a:r>
            <a:r>
              <a:rPr lang="en-US" dirty="0" err="1"/>
              <a:t>csHT</a:t>
            </a:r>
            <a:r>
              <a:rPr lang="en-US" dirty="0"/>
              <a:t> and/or surgical intervention</a:t>
            </a:r>
            <a:r>
              <a:rPr lang="en-US" dirty="0" smtClean="0"/>
              <a:t>.</a:t>
            </a:r>
            <a:endParaRPr lang="en-US" dirty="0"/>
          </a:p>
          <a:p>
            <a:pPr lvl="1"/>
            <a:r>
              <a:rPr lang="en-US" dirty="0" err="1" smtClean="0"/>
              <a:t>csHT</a:t>
            </a:r>
            <a:r>
              <a:rPr lang="en-US" dirty="0" smtClean="0"/>
              <a:t> </a:t>
            </a:r>
            <a:r>
              <a:rPr lang="en-US" dirty="0"/>
              <a:t>is safe, with few long-term side </a:t>
            </a:r>
            <a:r>
              <a:rPr lang="en-US" dirty="0" smtClean="0"/>
              <a:t>effects. </a:t>
            </a:r>
          </a:p>
          <a:p>
            <a:pPr marL="0" indent="0" algn="r">
              <a:buNone/>
            </a:pPr>
            <a:r>
              <a:rPr lang="en-US" sz="2100" dirty="0"/>
              <a:t> </a:t>
            </a:r>
            <a:r>
              <a:rPr lang="en-US" sz="2100" dirty="0" smtClean="0"/>
              <a:t>      </a:t>
            </a:r>
            <a:r>
              <a:rPr lang="en-US" sz="1800" i="1" dirty="0" smtClean="0"/>
              <a:t>(</a:t>
            </a:r>
            <a:r>
              <a:rPr lang="en-US" sz="1800" i="1" dirty="0" err="1"/>
              <a:t>Asscheman</a:t>
            </a:r>
            <a:r>
              <a:rPr lang="en-US" sz="1800" i="1" dirty="0"/>
              <a:t>, </a:t>
            </a:r>
            <a:r>
              <a:rPr lang="en-US" sz="1800" i="1" dirty="0" err="1"/>
              <a:t>T’Sjoen</a:t>
            </a:r>
            <a:r>
              <a:rPr lang="en-US" sz="1800" i="1" dirty="0"/>
              <a:t> &amp; </a:t>
            </a:r>
            <a:r>
              <a:rPr lang="en-US" sz="1800" i="1" dirty="0" err="1"/>
              <a:t>Gooren</a:t>
            </a:r>
            <a:r>
              <a:rPr lang="en-US" sz="1800" i="1" dirty="0"/>
              <a:t>, 2014</a:t>
            </a:r>
            <a:r>
              <a:rPr lang="en-US" sz="1800" i="1" dirty="0" smtClean="0"/>
              <a:t>).</a:t>
            </a:r>
            <a:endParaRPr lang="en-US" sz="1800" i="1" dirty="0"/>
          </a:p>
          <a:p>
            <a:pPr lvl="1"/>
            <a:r>
              <a:rPr lang="en-US" dirty="0" err="1"/>
              <a:t>csHT</a:t>
            </a:r>
            <a:r>
              <a:rPr lang="en-US" dirty="0"/>
              <a:t> is not contra-indicated for </a:t>
            </a:r>
            <a:r>
              <a:rPr lang="en-US" dirty="0" smtClean="0"/>
              <a:t>HIV antiretroviral therapy (ART) . </a:t>
            </a:r>
          </a:p>
          <a:p>
            <a:pPr marL="0" indent="0" algn="r">
              <a:buNone/>
            </a:pPr>
            <a:r>
              <a:rPr lang="en-US" sz="2100" dirty="0" smtClean="0"/>
              <a:t>      </a:t>
            </a:r>
            <a:r>
              <a:rPr lang="en-US" sz="1800" i="1" dirty="0" smtClean="0"/>
              <a:t>(</a:t>
            </a:r>
            <a:r>
              <a:rPr lang="en-US" sz="1800" i="1" dirty="0"/>
              <a:t>Center of Excellence for Transgender Health, 2011</a:t>
            </a:r>
            <a:r>
              <a:rPr lang="en-US" sz="1800" i="1" dirty="0" smtClean="0"/>
              <a:t>).</a:t>
            </a:r>
            <a:endParaRPr lang="en-US" sz="1800" i="1" dirty="0"/>
          </a:p>
          <a:p>
            <a:pPr lvl="1"/>
            <a:r>
              <a:rPr lang="en-US" dirty="0"/>
              <a:t>Clients should be allowed to continue (or start) </a:t>
            </a:r>
            <a:r>
              <a:rPr lang="en-US" dirty="0" err="1"/>
              <a:t>csHT</a:t>
            </a:r>
            <a:r>
              <a:rPr lang="en-US" dirty="0"/>
              <a:t> in treatment programs.</a:t>
            </a:r>
          </a:p>
          <a:p>
            <a:pPr marL="0" indent="0">
              <a:buNone/>
            </a:pPr>
            <a:endParaRPr lang="en-US" dirty="0"/>
          </a:p>
        </p:txBody>
      </p:sp>
    </p:spTree>
    <p:extLst>
      <p:ext uri="{BB962C8B-B14F-4D97-AF65-F5344CB8AC3E}">
        <p14:creationId xmlns:p14="http://schemas.microsoft.com/office/powerpoint/2010/main" val="1275150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Health Issues for Trans Individuals:</a:t>
            </a:r>
            <a:endParaRPr lang="en-US" dirty="0"/>
          </a:p>
        </p:txBody>
      </p:sp>
      <p:sp>
        <p:nvSpPr>
          <p:cNvPr id="3" name="Content Placeholder 2"/>
          <p:cNvSpPr>
            <a:spLocks noGrp="1"/>
          </p:cNvSpPr>
          <p:nvPr>
            <p:ph idx="1"/>
          </p:nvPr>
        </p:nvSpPr>
        <p:spPr/>
        <p:txBody>
          <a:bodyPr/>
          <a:lstStyle/>
          <a:p>
            <a:pPr marL="0" indent="0">
              <a:buNone/>
            </a:pPr>
            <a:r>
              <a:rPr lang="en-US" dirty="0" smtClean="0"/>
              <a:t>Trans People and HIV/AIDS:</a:t>
            </a:r>
            <a:endParaRPr lang="en-US" dirty="0"/>
          </a:p>
        </p:txBody>
      </p:sp>
      <p:graphicFrame>
        <p:nvGraphicFramePr>
          <p:cNvPr id="4" name="Content Placeholder 8"/>
          <p:cNvGraphicFramePr>
            <a:graphicFrameLocks/>
          </p:cNvGraphicFramePr>
          <p:nvPr>
            <p:extLst/>
          </p:nvPr>
        </p:nvGraphicFramePr>
        <p:xfrm>
          <a:off x="2141838" y="2322575"/>
          <a:ext cx="7504670" cy="3476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2979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Health Issues for Trans Individuals:</a:t>
            </a:r>
            <a:endParaRPr lang="en-US" dirty="0"/>
          </a:p>
        </p:txBody>
      </p:sp>
      <p:sp>
        <p:nvSpPr>
          <p:cNvPr id="3" name="Content Placeholder 2"/>
          <p:cNvSpPr>
            <a:spLocks noGrp="1"/>
          </p:cNvSpPr>
          <p:nvPr>
            <p:ph idx="1"/>
          </p:nvPr>
        </p:nvSpPr>
        <p:spPr>
          <a:xfrm>
            <a:off x="254644" y="1678329"/>
            <a:ext cx="11667280" cy="4333365"/>
          </a:xfrm>
        </p:spPr>
        <p:txBody>
          <a:bodyPr>
            <a:normAutofit fontScale="92500" lnSpcReduction="20000"/>
          </a:bodyPr>
          <a:lstStyle/>
          <a:p>
            <a:pPr marL="0" indent="0">
              <a:buNone/>
            </a:pPr>
            <a:r>
              <a:rPr lang="en-US" dirty="0"/>
              <a:t>Trans People and </a:t>
            </a:r>
            <a:r>
              <a:rPr lang="en-US" dirty="0" smtClean="0"/>
              <a:t>HIV/AIDS cont.:</a:t>
            </a:r>
            <a:endParaRPr lang="en-US" dirty="0"/>
          </a:p>
          <a:p>
            <a:pPr lvl="1"/>
            <a:r>
              <a:rPr lang="en-US" sz="3000" dirty="0" smtClean="0"/>
              <a:t>MTF </a:t>
            </a:r>
            <a:r>
              <a:rPr lang="en-US" sz="3000" dirty="0"/>
              <a:t>transgender youth of color have many unmet needs and are at extreme risk of acquiring HIV/AIDS. </a:t>
            </a:r>
          </a:p>
          <a:p>
            <a:pPr marL="914126" lvl="2" indent="0">
              <a:buNone/>
            </a:pPr>
            <a:endParaRPr lang="en-US" sz="2600" dirty="0" smtClean="0"/>
          </a:p>
          <a:p>
            <a:pPr marL="914126" lvl="2" indent="0">
              <a:buNone/>
            </a:pPr>
            <a:r>
              <a:rPr lang="en-US" sz="2800" dirty="0" smtClean="0"/>
              <a:t>“</a:t>
            </a:r>
            <a:r>
              <a:rPr lang="en-US" sz="2800" i="0" dirty="0" smtClean="0"/>
              <a:t>Although limited data exist on the experiences of transgender youth from communities of color, anecdotal evidence suggests that they are not only at risk of acquiring HIV, but also face enormous challenges navigating adolescent and gender identity development without readily available, culturally appropriate health care and social support services.”</a:t>
            </a:r>
          </a:p>
          <a:p>
            <a:pPr marL="1389063" lvl="1" indent="0">
              <a:buNone/>
            </a:pPr>
            <a:endParaRPr lang="en-US" dirty="0" smtClean="0"/>
          </a:p>
          <a:p>
            <a:pPr marL="457063" lvl="1" indent="0" algn="r">
              <a:buNone/>
            </a:pPr>
            <a:r>
              <a:rPr lang="en-US" sz="1900" dirty="0"/>
              <a:t>	</a:t>
            </a:r>
            <a:r>
              <a:rPr lang="en-US" sz="1900" dirty="0" smtClean="0"/>
              <a:t>								(</a:t>
            </a:r>
            <a:r>
              <a:rPr lang="en-US" sz="1900" dirty="0" err="1"/>
              <a:t>Garafolo</a:t>
            </a:r>
            <a:r>
              <a:rPr lang="en-US" sz="1900" dirty="0"/>
              <a:t> et. al., 2006)</a:t>
            </a:r>
          </a:p>
          <a:p>
            <a:endParaRPr lang="en-US" dirty="0"/>
          </a:p>
        </p:txBody>
      </p:sp>
    </p:spTree>
    <p:extLst>
      <p:ext uri="{BB962C8B-B14F-4D97-AF65-F5344CB8AC3E}">
        <p14:creationId xmlns:p14="http://schemas.microsoft.com/office/powerpoint/2010/main" val="3461031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Health Issues for Trans Individuals:</a:t>
            </a:r>
            <a:endParaRPr lang="en-US" dirty="0"/>
          </a:p>
        </p:txBody>
      </p:sp>
      <p:sp>
        <p:nvSpPr>
          <p:cNvPr id="3" name="Content Placeholder 2"/>
          <p:cNvSpPr>
            <a:spLocks noGrp="1"/>
          </p:cNvSpPr>
          <p:nvPr>
            <p:ph idx="1"/>
          </p:nvPr>
        </p:nvSpPr>
        <p:spPr/>
        <p:txBody>
          <a:bodyPr>
            <a:normAutofit/>
          </a:bodyPr>
          <a:lstStyle/>
          <a:p>
            <a:pPr>
              <a:buNone/>
            </a:pPr>
            <a:r>
              <a:rPr lang="en-US" dirty="0"/>
              <a:t>Mental health:</a:t>
            </a:r>
          </a:p>
          <a:p>
            <a:pPr lvl="1"/>
            <a:r>
              <a:rPr lang="en-US" dirty="0"/>
              <a:t>Trans people report significantly worse mental health than non-trans </a:t>
            </a:r>
            <a:r>
              <a:rPr lang="en-US" dirty="0" smtClean="0"/>
              <a:t>people</a:t>
            </a:r>
            <a:r>
              <a:rPr lang="en-US" sz="1600" dirty="0"/>
              <a:t>.</a:t>
            </a:r>
            <a:endParaRPr lang="en-US" sz="1600" dirty="0" smtClean="0"/>
          </a:p>
          <a:p>
            <a:pPr marL="0" indent="0" algn="r">
              <a:buNone/>
            </a:pPr>
            <a:r>
              <a:rPr lang="en-US" sz="2000" dirty="0"/>
              <a:t> </a:t>
            </a:r>
            <a:r>
              <a:rPr lang="en-US" sz="2000" dirty="0" smtClean="0"/>
              <a:t>   </a:t>
            </a:r>
            <a:r>
              <a:rPr lang="en-US" sz="2000" dirty="0"/>
              <a:t>	</a:t>
            </a:r>
            <a:r>
              <a:rPr lang="en-US" sz="1800" i="1" dirty="0" smtClean="0"/>
              <a:t>(</a:t>
            </a:r>
            <a:r>
              <a:rPr lang="en-US" sz="1800" i="1" dirty="0"/>
              <a:t>Newfield, Hart, Dibble &amp; Kohler, 2006; </a:t>
            </a:r>
            <a:r>
              <a:rPr lang="en-US" sz="1800" i="1" dirty="0" err="1"/>
              <a:t>Reisner</a:t>
            </a:r>
            <a:r>
              <a:rPr lang="en-US" sz="1800" i="1" dirty="0"/>
              <a:t> et al., 2014</a:t>
            </a:r>
            <a:r>
              <a:rPr lang="en-US" sz="1800" i="1" dirty="0" smtClean="0"/>
              <a:t>)</a:t>
            </a:r>
            <a:endParaRPr lang="en-US" sz="1800" i="1" dirty="0"/>
          </a:p>
          <a:p>
            <a:pPr lvl="1"/>
            <a:r>
              <a:rPr lang="en-US" dirty="0"/>
              <a:t>Negative mental health outcomes are associated with transphobia, including physical and psychological abuse and family </a:t>
            </a:r>
            <a:r>
              <a:rPr lang="en-US" dirty="0" smtClean="0"/>
              <a:t>rejection.	</a:t>
            </a:r>
          </a:p>
          <a:p>
            <a:pPr marL="0" indent="0" algn="r">
              <a:buNone/>
            </a:pPr>
            <a:r>
              <a:rPr lang="en-US" sz="2000" dirty="0"/>
              <a:t>	</a:t>
            </a:r>
            <a:r>
              <a:rPr lang="en-US" sz="1800" i="1" dirty="0" smtClean="0"/>
              <a:t>(</a:t>
            </a:r>
            <a:r>
              <a:rPr lang="en-US" sz="1800" i="1" dirty="0"/>
              <a:t>Nuttbrock et al., 2014; Simons et al., 2013</a:t>
            </a:r>
            <a:r>
              <a:rPr lang="en-US" sz="1800" i="1" dirty="0" smtClean="0"/>
              <a:t>)</a:t>
            </a:r>
            <a:endParaRPr lang="en-US" sz="1800" i="1" dirty="0"/>
          </a:p>
          <a:p>
            <a:endParaRPr lang="en-US" dirty="0"/>
          </a:p>
        </p:txBody>
      </p:sp>
    </p:spTree>
    <p:extLst>
      <p:ext uri="{BB962C8B-B14F-4D97-AF65-F5344CB8AC3E}">
        <p14:creationId xmlns:p14="http://schemas.microsoft.com/office/powerpoint/2010/main" val="41884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Health Issues for Trans Individuals:</a:t>
            </a:r>
            <a:endParaRPr lang="en-US" dirty="0"/>
          </a:p>
        </p:txBody>
      </p:sp>
      <p:sp>
        <p:nvSpPr>
          <p:cNvPr id="3" name="Content Placeholder 2"/>
          <p:cNvSpPr>
            <a:spLocks noGrp="1"/>
          </p:cNvSpPr>
          <p:nvPr>
            <p:ph idx="1"/>
          </p:nvPr>
        </p:nvSpPr>
        <p:spPr/>
        <p:txBody>
          <a:bodyPr/>
          <a:lstStyle/>
          <a:p>
            <a:pPr>
              <a:buNone/>
            </a:pPr>
            <a:r>
              <a:rPr lang="en-US" dirty="0"/>
              <a:t>Mental health cont.:</a:t>
            </a:r>
          </a:p>
          <a:p>
            <a:pPr lvl="1"/>
            <a:r>
              <a:rPr lang="en-US" dirty="0"/>
              <a:t>Hormone therapy improved quality of life scores among a sample of trans </a:t>
            </a:r>
            <a:r>
              <a:rPr lang="en-US" dirty="0" smtClean="0"/>
              <a:t>men.</a:t>
            </a:r>
            <a:r>
              <a:rPr lang="en-US" sz="2000" dirty="0" smtClean="0"/>
              <a:t> </a:t>
            </a:r>
          </a:p>
          <a:p>
            <a:pPr lvl="1"/>
            <a:endParaRPr lang="en-US" sz="2000" dirty="0" smtClean="0"/>
          </a:p>
          <a:p>
            <a:pPr marL="457063" lvl="1" indent="0" algn="r">
              <a:buNone/>
            </a:pPr>
            <a:r>
              <a:rPr lang="en-US" sz="1800" dirty="0" smtClean="0"/>
              <a:t>(</a:t>
            </a:r>
            <a:r>
              <a:rPr lang="en-US" sz="1800" dirty="0"/>
              <a:t>Newfield, Hart, Dibble &amp; Kohler, 2006</a:t>
            </a:r>
            <a:r>
              <a:rPr lang="en-US" sz="1800" dirty="0" smtClean="0"/>
              <a:t>)</a:t>
            </a:r>
            <a:endParaRPr lang="en-US" sz="1800" dirty="0"/>
          </a:p>
          <a:p>
            <a:pPr marL="0" indent="0">
              <a:buNone/>
            </a:pPr>
            <a:endParaRPr lang="en-US" dirty="0"/>
          </a:p>
        </p:txBody>
      </p:sp>
      <p:pic>
        <p:nvPicPr>
          <p:cNvPr id="8196" name="Picture 4"/>
          <p:cNvPicPr>
            <a:picLocks noGrp="1" noChangeAspect="1" noChangeArrowheads="1"/>
          </p:cNvPicPr>
          <p:nvPr>
            <p:ph idx="10"/>
          </p:nvPr>
        </p:nvPicPr>
        <p:blipFill>
          <a:blip r:embed="rId3" cstate="print">
            <a:extLst>
              <a:ext uri="{28A0092B-C50C-407E-A947-70E740481C1C}">
                <a14:useLocalDpi xmlns:a14="http://schemas.microsoft.com/office/drawing/2010/main" val="0"/>
              </a:ext>
            </a:extLst>
          </a:blip>
          <a:stretch>
            <a:fillRect/>
          </a:stretch>
        </p:blipFill>
        <p:spPr bwMode="auto">
          <a:xfrm>
            <a:off x="6337300" y="1967853"/>
            <a:ext cx="5123928" cy="3415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601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of </a:t>
            </a:r>
            <a:r>
              <a:rPr lang="en-US" dirty="0" smtClean="0"/>
              <a:t>the Workshop</a:t>
            </a:r>
            <a:endParaRPr lang="en-US" dirty="0"/>
          </a:p>
        </p:txBody>
      </p:sp>
      <p:sp>
        <p:nvSpPr>
          <p:cNvPr id="3" name="Content Placeholder 2"/>
          <p:cNvSpPr>
            <a:spLocks noGrp="1"/>
          </p:cNvSpPr>
          <p:nvPr>
            <p:ph idx="1"/>
          </p:nvPr>
        </p:nvSpPr>
        <p:spPr/>
        <p:txBody>
          <a:bodyPr>
            <a:normAutofit/>
          </a:bodyPr>
          <a:lstStyle/>
          <a:p>
            <a:pPr lvl="0"/>
            <a:r>
              <a:rPr lang="en-US" sz="3600" dirty="0" smtClean="0"/>
              <a:t>To define cultural competence, humility, proficiency and identify &amp; incorporate practices that engage and retain Transgender individuals in care</a:t>
            </a:r>
          </a:p>
          <a:p>
            <a:pPr lvl="0"/>
            <a:r>
              <a:rPr lang="en-US" sz="3600" dirty="0" smtClean="0"/>
              <a:t>To identify at least 2 strategies for culturally effective interactions and at least one practice behavior that will be used after the training</a:t>
            </a:r>
            <a:endParaRPr lang="en-US" sz="3600" dirty="0"/>
          </a:p>
        </p:txBody>
      </p:sp>
    </p:spTree>
    <p:extLst>
      <p:ext uri="{BB962C8B-B14F-4D97-AF65-F5344CB8AC3E}">
        <p14:creationId xmlns:p14="http://schemas.microsoft.com/office/powerpoint/2010/main" val="3894787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Related Health Issues for Trans Individuals:</a:t>
            </a:r>
            <a:endParaRPr lang="en-US" sz="4000" dirty="0"/>
          </a:p>
        </p:txBody>
      </p:sp>
      <p:sp>
        <p:nvSpPr>
          <p:cNvPr id="3" name="Content Placeholder 2"/>
          <p:cNvSpPr>
            <a:spLocks noGrp="1"/>
          </p:cNvSpPr>
          <p:nvPr>
            <p:ph idx="1"/>
          </p:nvPr>
        </p:nvSpPr>
        <p:spPr/>
        <p:txBody>
          <a:bodyPr>
            <a:normAutofit fontScale="40000" lnSpcReduction="20000"/>
          </a:bodyPr>
          <a:lstStyle/>
          <a:p>
            <a:pPr marL="0" indent="0">
              <a:buNone/>
            </a:pPr>
            <a:r>
              <a:rPr lang="en-US" sz="8000" dirty="0" smtClean="0"/>
              <a:t>Hormone Blockers:</a:t>
            </a:r>
          </a:p>
          <a:p>
            <a:pPr lvl="1"/>
            <a:r>
              <a:rPr lang="en-US" sz="7000" dirty="0" smtClean="0"/>
              <a:t>Used to </a:t>
            </a:r>
            <a:r>
              <a:rPr lang="en-US" sz="7000" dirty="0"/>
              <a:t>treat children who are transgender or gender non-conforming. The </a:t>
            </a:r>
            <a:r>
              <a:rPr lang="en-US" sz="7000" dirty="0" smtClean="0"/>
              <a:t>medications suppresses </a:t>
            </a:r>
            <a:r>
              <a:rPr lang="en-US" sz="7000" dirty="0"/>
              <a:t>the body’s production of estrogen or testosterone, </a:t>
            </a:r>
            <a:r>
              <a:rPr lang="en-US" sz="7000" dirty="0" smtClean="0"/>
              <a:t>and essentially </a:t>
            </a:r>
            <a:r>
              <a:rPr lang="en-US" sz="7000" dirty="0"/>
              <a:t>pause the changes </a:t>
            </a:r>
            <a:r>
              <a:rPr lang="en-US" sz="7000" dirty="0" smtClean="0"/>
              <a:t>that </a:t>
            </a:r>
            <a:r>
              <a:rPr lang="en-US" sz="7000" dirty="0"/>
              <a:t>would occur during </a:t>
            </a:r>
            <a:r>
              <a:rPr lang="en-US" sz="7000" dirty="0" smtClean="0"/>
              <a:t>puberty. </a:t>
            </a:r>
          </a:p>
          <a:p>
            <a:pPr lvl="1"/>
            <a:r>
              <a:rPr lang="en-US" sz="7000" dirty="0"/>
              <a:t>The Endocrine Society’s guidelines suggest starting puberty blockers for transgender children </a:t>
            </a:r>
            <a:r>
              <a:rPr lang="en-US" sz="7000" dirty="0" smtClean="0"/>
              <a:t>around </a:t>
            </a:r>
            <a:r>
              <a:rPr lang="en-US" sz="7000" dirty="0"/>
              <a:t>10 or 11 years old for a girl and 11 or 12 years old for a boy</a:t>
            </a:r>
            <a:r>
              <a:rPr lang="en-US" sz="7000" dirty="0" smtClean="0"/>
              <a:t>.</a:t>
            </a:r>
          </a:p>
          <a:p>
            <a:pPr marL="457063" lvl="1" indent="0" algn="r">
              <a:buNone/>
            </a:pPr>
            <a:endParaRPr lang="en-US" sz="4500" dirty="0" smtClean="0"/>
          </a:p>
          <a:p>
            <a:pPr marL="457063" lvl="1" indent="0" algn="r">
              <a:buNone/>
            </a:pPr>
            <a:endParaRPr lang="en-US" sz="1800" dirty="0"/>
          </a:p>
          <a:p>
            <a:pPr marL="457063" lvl="1" indent="0" algn="r">
              <a:buNone/>
            </a:pPr>
            <a:r>
              <a:rPr lang="en-US" sz="4500" dirty="0" smtClean="0"/>
              <a:t>                                               (Ehrensaft, 2009; </a:t>
            </a:r>
            <a:r>
              <a:rPr lang="en-US" sz="4500" dirty="0" err="1" smtClean="0"/>
              <a:t>Hembree</a:t>
            </a:r>
            <a:r>
              <a:rPr lang="en-US" sz="4500" dirty="0" smtClean="0"/>
              <a:t>, et al., 2009; </a:t>
            </a:r>
            <a:r>
              <a:rPr lang="en-US" sz="4500" dirty="0" err="1" smtClean="0"/>
              <a:t>Zucker</a:t>
            </a:r>
            <a:r>
              <a:rPr lang="en-US" sz="4500" dirty="0" smtClean="0"/>
              <a:t>, et al., 2010) </a:t>
            </a:r>
            <a:r>
              <a:rPr lang="en-US" dirty="0"/>
              <a:t>	</a:t>
            </a:r>
            <a:endParaRPr lang="en-US" dirty="0" smtClean="0"/>
          </a:p>
          <a:p>
            <a:pPr marL="0" lvl="0" indent="0" algn="r">
              <a:buNone/>
            </a:pPr>
            <a:r>
              <a:rPr lang="en-US" sz="2600" dirty="0" smtClean="0"/>
              <a:t>						</a:t>
            </a:r>
            <a:endParaRPr lang="en-US" sz="1800" i="1" dirty="0" smtClean="0"/>
          </a:p>
          <a:p>
            <a:endParaRPr lang="en-US" dirty="0" smtClean="0"/>
          </a:p>
          <a:p>
            <a:endParaRPr lang="en-US" dirty="0"/>
          </a:p>
        </p:txBody>
      </p:sp>
    </p:spTree>
    <p:extLst>
      <p:ext uri="{BB962C8B-B14F-4D97-AF65-F5344CB8AC3E}">
        <p14:creationId xmlns:p14="http://schemas.microsoft.com/office/powerpoint/2010/main" val="1758637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Related Health Issues for Trans Individuals:</a:t>
            </a:r>
          </a:p>
        </p:txBody>
      </p:sp>
      <p:sp>
        <p:nvSpPr>
          <p:cNvPr id="3" name="Content Placeholder 2"/>
          <p:cNvSpPr>
            <a:spLocks noGrp="1"/>
          </p:cNvSpPr>
          <p:nvPr>
            <p:ph idx="1"/>
          </p:nvPr>
        </p:nvSpPr>
        <p:spPr/>
        <p:txBody>
          <a:bodyPr>
            <a:normAutofit lnSpcReduction="10000"/>
          </a:bodyPr>
          <a:lstStyle/>
          <a:p>
            <a:pPr marL="0" indent="0">
              <a:buNone/>
            </a:pPr>
            <a:r>
              <a:rPr lang="en-US" dirty="0" smtClean="0"/>
              <a:t>Gender Confirming/Affirming Surgery:</a:t>
            </a:r>
          </a:p>
          <a:p>
            <a:pPr lvl="1"/>
            <a:r>
              <a:rPr lang="en-US" dirty="0" smtClean="0"/>
              <a:t>This is an irreversible surgical procedure used in changing genital organs from one sex to another.  </a:t>
            </a:r>
          </a:p>
          <a:p>
            <a:pPr lvl="1"/>
            <a:r>
              <a:rPr lang="en-US" dirty="0" smtClean="0"/>
              <a:t>Male to female genital surgery have been found to be generally more successful and less risky compared to female to male genital surgery. </a:t>
            </a:r>
          </a:p>
          <a:p>
            <a:pPr lvl="1"/>
            <a:r>
              <a:rPr lang="en-US" dirty="0" smtClean="0"/>
              <a:t>Clients exposed to such procedures are at increased risk for myocardial infarction, bleeding and mortality, cervical cancer, cardiovascular disease, suicidal behavior, psychiatric morbidity than the general population. </a:t>
            </a:r>
          </a:p>
          <a:p>
            <a:pPr marL="457063" lvl="1" indent="0" algn="r">
              <a:buNone/>
            </a:pPr>
            <a:r>
              <a:rPr lang="en-US" sz="1800" dirty="0" smtClean="0"/>
              <a:t>(Wroblewski, et al., 2013;  Tangpricha, 2015; Weinand &amp; Safer, 2015)</a:t>
            </a:r>
            <a:endParaRPr lang="en-US" sz="1800" dirty="0"/>
          </a:p>
        </p:txBody>
      </p:sp>
    </p:spTree>
    <p:extLst>
      <p:ext uri="{BB962C8B-B14F-4D97-AF65-F5344CB8AC3E}">
        <p14:creationId xmlns:p14="http://schemas.microsoft.com/office/powerpoint/2010/main" val="3179487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Related Health Issues for Trans Individuals:</a:t>
            </a:r>
            <a:endParaRPr lang="en-US" sz="4000" dirty="0"/>
          </a:p>
        </p:txBody>
      </p:sp>
      <p:sp>
        <p:nvSpPr>
          <p:cNvPr id="3" name="Content Placeholder 2"/>
          <p:cNvSpPr>
            <a:spLocks noGrp="1"/>
          </p:cNvSpPr>
          <p:nvPr>
            <p:ph idx="1"/>
          </p:nvPr>
        </p:nvSpPr>
        <p:spPr>
          <a:xfrm>
            <a:off x="254644" y="1678329"/>
            <a:ext cx="11204539" cy="4529966"/>
          </a:xfrm>
        </p:spPr>
        <p:txBody>
          <a:bodyPr>
            <a:normAutofit lnSpcReduction="10000"/>
          </a:bodyPr>
          <a:lstStyle/>
          <a:p>
            <a:pPr marL="0" indent="0">
              <a:buNone/>
            </a:pPr>
            <a:r>
              <a:rPr lang="en-US" dirty="0" smtClean="0"/>
              <a:t>Assault:</a:t>
            </a:r>
            <a:endParaRPr lang="en-US" dirty="0"/>
          </a:p>
          <a:p>
            <a:pPr lvl="1"/>
            <a:r>
              <a:rPr lang="en-US" dirty="0" smtClean="0"/>
              <a:t>A </a:t>
            </a:r>
            <a:r>
              <a:rPr lang="en-US" dirty="0"/>
              <a:t>2011 </a:t>
            </a:r>
            <a:r>
              <a:rPr lang="en-US" dirty="0" smtClean="0"/>
              <a:t>national </a:t>
            </a:r>
            <a:r>
              <a:rPr lang="en-US" dirty="0"/>
              <a:t>survey titled, “Injustice at Every Turn” surveyed 6450 transgender and non-gender conforming people:</a:t>
            </a:r>
          </a:p>
          <a:p>
            <a:pPr lvl="2"/>
            <a:r>
              <a:rPr lang="en-US" sz="2800" dirty="0"/>
              <a:t>71% of multiracial respondents reported having experienced bullying, physical abuse, sexual assault, harassment, and even expulsion from school. </a:t>
            </a:r>
          </a:p>
          <a:p>
            <a:pPr lvl="2"/>
            <a:r>
              <a:rPr lang="en-US" sz="2800" dirty="0"/>
              <a:t>When comparing these types of abuses in different geographical areas, 58-65% of transgender and non-gender conforming people had experienced assault. </a:t>
            </a:r>
            <a:endParaRPr lang="en-US" sz="2800" dirty="0" smtClean="0"/>
          </a:p>
          <a:p>
            <a:pPr marL="914126" lvl="2" indent="0" algn="r">
              <a:buNone/>
            </a:pPr>
            <a:r>
              <a:rPr lang="en-US" dirty="0"/>
              <a:t>	</a:t>
            </a:r>
            <a:r>
              <a:rPr lang="en-US" dirty="0" smtClean="0"/>
              <a:t>						</a:t>
            </a:r>
            <a:r>
              <a:rPr lang="en-US" sz="1800" dirty="0" smtClean="0"/>
              <a:t>(</a:t>
            </a:r>
            <a:r>
              <a:rPr lang="en-US" sz="1800" dirty="0"/>
              <a:t>Grant, </a:t>
            </a:r>
            <a:r>
              <a:rPr lang="en-US" sz="1800" dirty="0" err="1"/>
              <a:t>Mottet</a:t>
            </a:r>
            <a:r>
              <a:rPr lang="en-US" sz="1800" dirty="0"/>
              <a:t>, &amp; Tanis, 2011</a:t>
            </a:r>
            <a:r>
              <a:rPr lang="en-US" sz="1800" dirty="0" smtClean="0"/>
              <a:t>)</a:t>
            </a:r>
            <a:endParaRPr lang="en-US" sz="1800" dirty="0"/>
          </a:p>
          <a:p>
            <a:endParaRPr lang="en-US" dirty="0"/>
          </a:p>
        </p:txBody>
      </p:sp>
    </p:spTree>
    <p:extLst>
      <p:ext uri="{BB962C8B-B14F-4D97-AF65-F5344CB8AC3E}">
        <p14:creationId xmlns:p14="http://schemas.microsoft.com/office/powerpoint/2010/main" val="3578529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Related Health Issues for Trans Individuals:</a:t>
            </a:r>
            <a:endParaRPr lang="en-US" sz="4000" dirty="0"/>
          </a:p>
        </p:txBody>
      </p:sp>
      <p:sp>
        <p:nvSpPr>
          <p:cNvPr id="3" name="Content Placeholder 2"/>
          <p:cNvSpPr>
            <a:spLocks noGrp="1"/>
          </p:cNvSpPr>
          <p:nvPr>
            <p:ph idx="1"/>
          </p:nvPr>
        </p:nvSpPr>
        <p:spPr/>
        <p:txBody>
          <a:bodyPr>
            <a:normAutofit/>
          </a:bodyPr>
          <a:lstStyle/>
          <a:p>
            <a:pPr marL="0" indent="0">
              <a:buNone/>
            </a:pPr>
            <a:r>
              <a:rPr lang="en-US" dirty="0" smtClean="0"/>
              <a:t>Assault cont.:</a:t>
            </a:r>
          </a:p>
          <a:p>
            <a:pPr lvl="0"/>
            <a:r>
              <a:rPr lang="en-US" dirty="0" smtClean="0"/>
              <a:t>A critical finding from the survey concluded transgender and gender non-conforming people of color experience particularly devastating levels of discrimination when anti-transgender bias is combined with structural and interpersonal racism. </a:t>
            </a:r>
          </a:p>
          <a:p>
            <a:pPr marL="0" lvl="0" indent="0" algn="r">
              <a:buNone/>
            </a:pPr>
            <a:r>
              <a:rPr lang="en-US" sz="2600" dirty="0"/>
              <a:t>	</a:t>
            </a:r>
            <a:r>
              <a:rPr lang="en-US" sz="2600" dirty="0" smtClean="0"/>
              <a:t>						</a:t>
            </a:r>
            <a:r>
              <a:rPr lang="en-US" sz="1800" i="1" dirty="0" smtClean="0"/>
              <a:t>(Grant, </a:t>
            </a:r>
            <a:r>
              <a:rPr lang="en-US" sz="1800" i="1" dirty="0" err="1" smtClean="0"/>
              <a:t>Mottet</a:t>
            </a:r>
            <a:r>
              <a:rPr lang="en-US" sz="1800" i="1" dirty="0" smtClean="0"/>
              <a:t>, &amp; Tanis, 2011) </a:t>
            </a:r>
          </a:p>
          <a:p>
            <a:endParaRPr lang="en-US" dirty="0" smtClean="0"/>
          </a:p>
          <a:p>
            <a:endParaRPr lang="en-US" dirty="0"/>
          </a:p>
        </p:txBody>
      </p:sp>
    </p:spTree>
    <p:extLst>
      <p:ext uri="{BB962C8B-B14F-4D97-AF65-F5344CB8AC3E}">
        <p14:creationId xmlns:p14="http://schemas.microsoft.com/office/powerpoint/2010/main" val="1865008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Considerations</a:t>
            </a:r>
            <a:endParaRPr lang="en-US" dirty="0"/>
          </a:p>
        </p:txBody>
      </p:sp>
      <p:pic>
        <p:nvPicPr>
          <p:cNvPr id="921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774873" y="801743"/>
            <a:ext cx="3721854" cy="513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078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Provider Considerations:</a:t>
            </a:r>
            <a:endParaRPr lang="en-US" dirty="0"/>
          </a:p>
        </p:txBody>
      </p:sp>
      <p:graphicFrame>
        <p:nvGraphicFramePr>
          <p:cNvPr id="4" name="Content Placeholder 3"/>
          <p:cNvGraphicFramePr>
            <a:graphicFrameLocks noGrp="1"/>
          </p:cNvGraphicFramePr>
          <p:nvPr>
            <p:ph idx="1"/>
            <p:extLst/>
          </p:nvPr>
        </p:nvGraphicFramePr>
        <p:xfrm>
          <a:off x="254000" y="1677988"/>
          <a:ext cx="11668125" cy="4121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3728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Considerations:</a:t>
            </a:r>
            <a:endParaRPr lang="en-US" dirty="0"/>
          </a:p>
        </p:txBody>
      </p:sp>
      <p:sp>
        <p:nvSpPr>
          <p:cNvPr id="3" name="Content Placeholder 2"/>
          <p:cNvSpPr>
            <a:spLocks noGrp="1"/>
          </p:cNvSpPr>
          <p:nvPr>
            <p:ph idx="1"/>
          </p:nvPr>
        </p:nvSpPr>
        <p:spPr>
          <a:xfrm>
            <a:off x="254643" y="1524001"/>
            <a:ext cx="6795861" cy="4089692"/>
          </a:xfrm>
        </p:spPr>
        <p:txBody>
          <a:bodyPr/>
          <a:lstStyle/>
          <a:p>
            <a:pPr lvl="0">
              <a:buNone/>
            </a:pPr>
            <a:r>
              <a:rPr lang="en-US" dirty="0"/>
              <a:t>What does intrapersonal stigma and transphobia look like?</a:t>
            </a:r>
          </a:p>
          <a:p>
            <a:pPr lvl="1"/>
            <a:r>
              <a:rPr lang="en-US" dirty="0"/>
              <a:t>Internalized transphobia</a:t>
            </a:r>
          </a:p>
          <a:p>
            <a:pPr lvl="1"/>
            <a:r>
              <a:rPr lang="en-US" dirty="0"/>
              <a:t>Low self-esteem</a:t>
            </a:r>
          </a:p>
          <a:p>
            <a:pPr lvl="1"/>
            <a:r>
              <a:rPr lang="en-US" dirty="0"/>
              <a:t>Depression and self-harm</a:t>
            </a:r>
          </a:p>
          <a:p>
            <a:pPr lvl="1"/>
            <a:r>
              <a:rPr lang="en-US" dirty="0"/>
              <a:t>Gender identity validation through external sources</a:t>
            </a:r>
          </a:p>
          <a:p>
            <a:endParaRPr lang="en-US" dirty="0"/>
          </a:p>
        </p:txBody>
      </p:sp>
      <p:pic>
        <p:nvPicPr>
          <p:cNvPr id="3074" name="Picture 2"/>
          <p:cNvPicPr>
            <a:picLocks noGrp="1" noChangeAspect="1" noChangeArrowheads="1"/>
          </p:cNvPicPr>
          <p:nvPr>
            <p:ph idx="10"/>
          </p:nvPr>
        </p:nvPicPr>
        <p:blipFill rotWithShape="1">
          <a:blip r:embed="rId3" cstate="print">
            <a:extLst>
              <a:ext uri="{28A0092B-C50C-407E-A947-70E740481C1C}">
                <a14:useLocalDpi xmlns:a14="http://schemas.microsoft.com/office/drawing/2010/main" val="0"/>
              </a:ext>
            </a:extLst>
          </a:blip>
          <a:srcRect/>
          <a:stretch/>
        </p:blipFill>
        <p:spPr bwMode="auto">
          <a:xfrm>
            <a:off x="7447546" y="1810129"/>
            <a:ext cx="4275239" cy="3517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001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Considerations:</a:t>
            </a:r>
            <a:endParaRPr lang="en-US" dirty="0"/>
          </a:p>
        </p:txBody>
      </p:sp>
      <p:sp>
        <p:nvSpPr>
          <p:cNvPr id="3" name="Content Placeholder 2"/>
          <p:cNvSpPr>
            <a:spLocks noGrp="1"/>
          </p:cNvSpPr>
          <p:nvPr>
            <p:ph idx="1"/>
          </p:nvPr>
        </p:nvSpPr>
        <p:spPr/>
        <p:txBody>
          <a:bodyPr/>
          <a:lstStyle/>
          <a:p>
            <a:pPr>
              <a:buNone/>
            </a:pPr>
            <a:r>
              <a:rPr lang="en-US" dirty="0"/>
              <a:t>What does interpersonal stigma and transphobia look like?</a:t>
            </a:r>
          </a:p>
          <a:p>
            <a:pPr lvl="1"/>
            <a:r>
              <a:rPr lang="en-US" dirty="0"/>
              <a:t>Family rejection</a:t>
            </a:r>
          </a:p>
          <a:p>
            <a:pPr lvl="1"/>
            <a:r>
              <a:rPr lang="en-US" dirty="0"/>
              <a:t>Peer harassment/bullying</a:t>
            </a:r>
          </a:p>
          <a:p>
            <a:pPr lvl="1"/>
            <a:r>
              <a:rPr lang="en-US" dirty="0"/>
              <a:t>Harassment from co-workers</a:t>
            </a:r>
          </a:p>
          <a:p>
            <a:pPr lvl="1"/>
            <a:r>
              <a:rPr lang="en-US" dirty="0"/>
              <a:t>Rejection from potential romantic/sexual interests</a:t>
            </a:r>
          </a:p>
          <a:p>
            <a:pPr marL="0" indent="0">
              <a:buNone/>
            </a:pPr>
            <a:endParaRPr lang="en-US" dirty="0"/>
          </a:p>
        </p:txBody>
      </p:sp>
    </p:spTree>
    <p:extLst>
      <p:ext uri="{BB962C8B-B14F-4D97-AF65-F5344CB8AC3E}">
        <p14:creationId xmlns:p14="http://schemas.microsoft.com/office/powerpoint/2010/main" val="1113320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Considerations:</a:t>
            </a:r>
            <a:endParaRPr lang="en-US" dirty="0"/>
          </a:p>
        </p:txBody>
      </p:sp>
      <p:sp>
        <p:nvSpPr>
          <p:cNvPr id="3" name="Content Placeholder 2"/>
          <p:cNvSpPr>
            <a:spLocks noGrp="1"/>
          </p:cNvSpPr>
          <p:nvPr>
            <p:ph idx="1"/>
          </p:nvPr>
        </p:nvSpPr>
        <p:spPr>
          <a:xfrm>
            <a:off x="254643" y="1524001"/>
            <a:ext cx="7108683" cy="4089692"/>
          </a:xfrm>
        </p:spPr>
        <p:txBody>
          <a:bodyPr/>
          <a:lstStyle/>
          <a:p>
            <a:pPr lvl="0">
              <a:buNone/>
            </a:pPr>
            <a:r>
              <a:rPr lang="en-US" sz="2800" dirty="0"/>
              <a:t>What does institutional stigma and transphobia look like?</a:t>
            </a:r>
          </a:p>
          <a:p>
            <a:pPr lvl="1"/>
            <a:r>
              <a:rPr lang="en-US" dirty="0"/>
              <a:t>Access to Comprehensive Health care</a:t>
            </a:r>
          </a:p>
          <a:p>
            <a:pPr lvl="1"/>
            <a:r>
              <a:rPr lang="en-US" dirty="0"/>
              <a:t>Educational settings</a:t>
            </a:r>
          </a:p>
          <a:p>
            <a:pPr lvl="1"/>
            <a:r>
              <a:rPr lang="en-US" dirty="0"/>
              <a:t>Employment discrimination</a:t>
            </a:r>
          </a:p>
          <a:p>
            <a:pPr lvl="1"/>
            <a:r>
              <a:rPr lang="en-US" dirty="0"/>
              <a:t>Housing discrimination</a:t>
            </a:r>
          </a:p>
          <a:p>
            <a:pPr lvl="1"/>
            <a:r>
              <a:rPr lang="en-US" dirty="0"/>
              <a:t>Correctional settings</a:t>
            </a:r>
          </a:p>
          <a:p>
            <a:pPr lvl="1"/>
            <a:r>
              <a:rPr lang="en-US" dirty="0"/>
              <a:t>Religion</a:t>
            </a:r>
          </a:p>
          <a:p>
            <a:endParaRPr lang="en-US" dirty="0"/>
          </a:p>
        </p:txBody>
      </p:sp>
      <p:pic>
        <p:nvPicPr>
          <p:cNvPr id="6" name="Content Placeholder 5"/>
          <p:cNvPicPr>
            <a:picLocks noGrp="1" noChangeAspect="1"/>
          </p:cNvPicPr>
          <p:nvPr>
            <p:ph idx="10"/>
          </p:nvPr>
        </p:nvPicPr>
        <p:blipFill rotWithShape="1">
          <a:blip r:embed="rId3" cstate="print">
            <a:extLst>
              <a:ext uri="{28A0092B-C50C-407E-A947-70E740481C1C}">
                <a14:useLocalDpi xmlns:a14="http://schemas.microsoft.com/office/drawing/2010/main" val="0"/>
              </a:ext>
            </a:extLst>
          </a:blip>
          <a:srcRect/>
          <a:stretch/>
        </p:blipFill>
        <p:spPr>
          <a:xfrm>
            <a:off x="7603958" y="1773722"/>
            <a:ext cx="4045436" cy="3590250"/>
          </a:xfrm>
        </p:spPr>
      </p:pic>
    </p:spTree>
    <p:extLst>
      <p:ext uri="{BB962C8B-B14F-4D97-AF65-F5344CB8AC3E}">
        <p14:creationId xmlns:p14="http://schemas.microsoft.com/office/powerpoint/2010/main" val="3156594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Provider Considerations:</a:t>
            </a:r>
            <a:endParaRPr lang="en-US" dirty="0"/>
          </a:p>
        </p:txBody>
      </p:sp>
      <p:sp>
        <p:nvSpPr>
          <p:cNvPr id="4" name="Content Placeholder 3"/>
          <p:cNvSpPr>
            <a:spLocks noGrp="1"/>
          </p:cNvSpPr>
          <p:nvPr>
            <p:ph idx="1"/>
          </p:nvPr>
        </p:nvSpPr>
        <p:spPr/>
        <p:txBody>
          <a:bodyPr/>
          <a:lstStyle/>
          <a:p>
            <a:pPr lvl="0"/>
            <a:r>
              <a:rPr lang="en-US" dirty="0" smtClean="0"/>
              <a:t>What does community stigma and transphobia look like?</a:t>
            </a:r>
          </a:p>
          <a:p>
            <a:pPr lvl="1"/>
            <a:r>
              <a:rPr lang="en-US" dirty="0" smtClean="0"/>
              <a:t>Violence</a:t>
            </a:r>
          </a:p>
          <a:p>
            <a:pPr lvl="1"/>
            <a:r>
              <a:rPr lang="en-US" dirty="0" smtClean="0"/>
              <a:t>Norm of substance use</a:t>
            </a:r>
          </a:p>
          <a:p>
            <a:pPr lvl="1"/>
            <a:r>
              <a:rPr lang="en-US" dirty="0" smtClean="0"/>
              <a:t>Norm of sex work</a:t>
            </a:r>
          </a:p>
          <a:p>
            <a:pPr lvl="1"/>
            <a:r>
              <a:rPr lang="en-US" dirty="0" smtClean="0"/>
              <a:t>Social stigma</a:t>
            </a:r>
            <a:endParaRPr lang="en-US" dirty="0"/>
          </a:p>
        </p:txBody>
      </p:sp>
    </p:spTree>
    <p:extLst>
      <p:ext uri="{BB962C8B-B14F-4D97-AF65-F5344CB8AC3E}">
        <p14:creationId xmlns:p14="http://schemas.microsoft.com/office/powerpoint/2010/main" val="2817644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Defining Transgender</a:t>
            </a:r>
            <a:endParaRPr lang="en-US" dirty="0"/>
          </a:p>
        </p:txBody>
      </p:sp>
      <p:pic>
        <p:nvPicPr>
          <p:cNvPr id="1030" name="Picture 6"/>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a:off x="6260275" y="1041722"/>
            <a:ext cx="5262124" cy="448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688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Provider Considerations:</a:t>
            </a:r>
            <a:endParaRPr lang="en-US" dirty="0"/>
          </a:p>
        </p:txBody>
      </p:sp>
      <p:sp>
        <p:nvSpPr>
          <p:cNvPr id="3" name="Content Placeholder 2"/>
          <p:cNvSpPr>
            <a:spLocks noGrp="1"/>
          </p:cNvSpPr>
          <p:nvPr>
            <p:ph idx="1"/>
          </p:nvPr>
        </p:nvSpPr>
        <p:spPr>
          <a:xfrm>
            <a:off x="254643" y="1524001"/>
            <a:ext cx="7493694" cy="4089692"/>
          </a:xfrm>
        </p:spPr>
        <p:txBody>
          <a:bodyPr/>
          <a:lstStyle/>
          <a:p>
            <a:pPr lvl="0"/>
            <a:r>
              <a:rPr lang="en-US" dirty="0" smtClean="0"/>
              <a:t>What does policy stigma and transphobia look like?</a:t>
            </a:r>
          </a:p>
          <a:p>
            <a:pPr lvl="1"/>
            <a:r>
              <a:rPr lang="en-US" dirty="0" smtClean="0"/>
              <a:t>Trans panic defense</a:t>
            </a:r>
          </a:p>
          <a:p>
            <a:pPr lvl="1"/>
            <a:r>
              <a:rPr lang="en-US" dirty="0" smtClean="0"/>
              <a:t>Non-Discrimination Policies</a:t>
            </a:r>
          </a:p>
          <a:p>
            <a:pPr lvl="1"/>
            <a:r>
              <a:rPr lang="en-US" dirty="0" smtClean="0"/>
              <a:t>Name and gender changes</a:t>
            </a:r>
          </a:p>
          <a:p>
            <a:pPr lvl="1"/>
            <a:r>
              <a:rPr lang="en-US" dirty="0" smtClean="0"/>
              <a:t>Immigration laws</a:t>
            </a:r>
          </a:p>
          <a:p>
            <a:endParaRPr lang="en-US" dirty="0"/>
          </a:p>
        </p:txBody>
      </p:sp>
      <p:pic>
        <p:nvPicPr>
          <p:cNvPr id="9" name="Content Placeholder 8"/>
          <p:cNvPicPr>
            <a:picLocks noGrp="1" noChangeAspect="1"/>
          </p:cNvPicPr>
          <p:nvPr>
            <p:ph idx="10"/>
          </p:nvPr>
        </p:nvPicPr>
        <p:blipFill rotWithShape="1">
          <a:blip r:embed="rId3" cstate="print">
            <a:extLst>
              <a:ext uri="{28A0092B-C50C-407E-A947-70E740481C1C}">
                <a14:useLocalDpi xmlns:a14="http://schemas.microsoft.com/office/drawing/2010/main" val="0"/>
              </a:ext>
            </a:extLst>
          </a:blip>
          <a:srcRect/>
          <a:stretch/>
        </p:blipFill>
        <p:spPr>
          <a:xfrm flipH="1">
            <a:off x="8217567" y="1640346"/>
            <a:ext cx="3280947" cy="3857002"/>
          </a:xfrm>
        </p:spPr>
      </p:pic>
    </p:spTree>
    <p:extLst>
      <p:ext uri="{BB962C8B-B14F-4D97-AF65-F5344CB8AC3E}">
        <p14:creationId xmlns:p14="http://schemas.microsoft.com/office/powerpoint/2010/main" val="2853629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756" y="1756611"/>
            <a:ext cx="4982139" cy="4692315"/>
          </a:xfrm>
        </p:spPr>
        <p:txBody>
          <a:bodyPr>
            <a:normAutofit lnSpcReduction="10000"/>
          </a:bodyPr>
          <a:lstStyle/>
          <a:p>
            <a:pPr marL="0" indent="0">
              <a:buNone/>
            </a:pPr>
            <a:r>
              <a:rPr lang="en-US" dirty="0" smtClean="0"/>
              <a:t>United States Non-discrimination Laws:</a:t>
            </a:r>
          </a:p>
          <a:p>
            <a:r>
              <a:rPr lang="en-US" sz="3000" dirty="0" smtClean="0"/>
              <a:t>Dark Green: States banning discrimination based on sexual orientation and gender identity (20 states and District of Columbia).</a:t>
            </a:r>
          </a:p>
          <a:p>
            <a:r>
              <a:rPr lang="en-US" sz="3000" dirty="0" smtClean="0"/>
              <a:t>Light Green: Laws banning discrimination based on sexual orientation (2 states).</a:t>
            </a:r>
          </a:p>
          <a:p>
            <a:pPr marL="457063" lvl="1" indent="0">
              <a:buNone/>
            </a:pPr>
            <a:endParaRPr lang="en-US" dirty="0"/>
          </a:p>
        </p:txBody>
      </p:sp>
      <p:pic>
        <p:nvPicPr>
          <p:cNvPr id="7" name="Picture 2" descr="http://www.lgbtmap.org/img/maps/employment-non-discrimination-law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513" y="1697523"/>
            <a:ext cx="6522837" cy="383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917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Considerations:</a:t>
            </a:r>
            <a:endParaRPr lang="en-US" dirty="0"/>
          </a:p>
        </p:txBody>
      </p:sp>
      <p:sp>
        <p:nvSpPr>
          <p:cNvPr id="3" name="Content Placeholder 2"/>
          <p:cNvSpPr>
            <a:spLocks noGrp="1"/>
          </p:cNvSpPr>
          <p:nvPr>
            <p:ph idx="1"/>
          </p:nvPr>
        </p:nvSpPr>
        <p:spPr>
          <a:xfrm>
            <a:off x="320546" y="1527859"/>
            <a:ext cx="11667280" cy="4271058"/>
          </a:xfrm>
        </p:spPr>
        <p:txBody>
          <a:bodyPr>
            <a:normAutofit/>
          </a:bodyPr>
          <a:lstStyle/>
          <a:p>
            <a:pPr marL="0" indent="0">
              <a:buNone/>
            </a:pPr>
            <a:r>
              <a:rPr lang="en-US" sz="2800" dirty="0" smtClean="0"/>
              <a:t>It is important to highlight protective factors against negative health outcomes associated with transphobia:</a:t>
            </a:r>
            <a:endParaRPr lang="en-US" sz="2800" dirty="0"/>
          </a:p>
        </p:txBody>
      </p:sp>
      <p:graphicFrame>
        <p:nvGraphicFramePr>
          <p:cNvPr id="4" name="Content Placeholder 3"/>
          <p:cNvGraphicFramePr>
            <a:graphicFrameLocks/>
          </p:cNvGraphicFramePr>
          <p:nvPr>
            <p:extLst/>
          </p:nvPr>
        </p:nvGraphicFramePr>
        <p:xfrm>
          <a:off x="2455396" y="2652416"/>
          <a:ext cx="7397579" cy="3014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4955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Considerations:</a:t>
            </a:r>
            <a:endParaRPr lang="en-US" dirty="0"/>
          </a:p>
        </p:txBody>
      </p:sp>
      <p:sp>
        <p:nvSpPr>
          <p:cNvPr id="3" name="Content Placeholder 2"/>
          <p:cNvSpPr>
            <a:spLocks noGrp="1"/>
          </p:cNvSpPr>
          <p:nvPr>
            <p:ph idx="1"/>
          </p:nvPr>
        </p:nvSpPr>
        <p:spPr>
          <a:xfrm>
            <a:off x="254644" y="1678329"/>
            <a:ext cx="11667280" cy="4489007"/>
          </a:xfrm>
        </p:spPr>
        <p:txBody>
          <a:bodyPr>
            <a:normAutofit/>
          </a:bodyPr>
          <a:lstStyle/>
          <a:p>
            <a:pPr>
              <a:lnSpc>
                <a:spcPct val="120000"/>
              </a:lnSpc>
              <a:spcBef>
                <a:spcPts val="0"/>
              </a:spcBef>
              <a:buNone/>
            </a:pPr>
            <a:r>
              <a:rPr lang="en-US" dirty="0"/>
              <a:t>“Intersectionality” can help describe the intersections</a:t>
            </a:r>
          </a:p>
          <a:p>
            <a:pPr>
              <a:lnSpc>
                <a:spcPct val="120000"/>
              </a:lnSpc>
              <a:spcBef>
                <a:spcPts val="0"/>
              </a:spcBef>
              <a:buNone/>
            </a:pPr>
            <a:r>
              <a:rPr lang="en-US" dirty="0"/>
              <a:t>between race, culture and gender:</a:t>
            </a:r>
          </a:p>
          <a:p>
            <a:pPr lvl="1"/>
            <a:r>
              <a:rPr lang="en-US" dirty="0"/>
              <a:t>Promotes an understanding of human beings as shaped by interaction of different social locations</a:t>
            </a:r>
            <a:r>
              <a:rPr lang="en-US" dirty="0" smtClean="0"/>
              <a:t>.</a:t>
            </a:r>
            <a:endParaRPr lang="en-US" dirty="0"/>
          </a:p>
          <a:p>
            <a:pPr lvl="1"/>
            <a:r>
              <a:rPr lang="en-US" dirty="0"/>
              <a:t>Interactions take place within structures of power and systems. </a:t>
            </a:r>
          </a:p>
          <a:p>
            <a:pPr lvl="1"/>
            <a:r>
              <a:rPr lang="en-US" dirty="0"/>
              <a:t>Inequities such as racism, transphobia, prejudice, etc… result from the intersections of different social factors, power dynamics and experiences. </a:t>
            </a:r>
          </a:p>
          <a:p>
            <a:pPr algn="r">
              <a:buNone/>
            </a:pPr>
            <a:r>
              <a:rPr lang="en-US" sz="2600" dirty="0" smtClean="0"/>
              <a:t>		</a:t>
            </a:r>
            <a:r>
              <a:rPr lang="en-US" sz="1800" i="1" dirty="0" smtClean="0"/>
              <a:t>(</a:t>
            </a:r>
            <a:r>
              <a:rPr lang="en-US" sz="1800" i="1" dirty="0" err="1"/>
              <a:t>Hankivsky</a:t>
            </a:r>
            <a:r>
              <a:rPr lang="en-US" sz="1800" i="1" dirty="0"/>
              <a:t> 2014)</a:t>
            </a:r>
          </a:p>
          <a:p>
            <a:endParaRPr lang="en-US" dirty="0"/>
          </a:p>
        </p:txBody>
      </p:sp>
    </p:spTree>
    <p:extLst>
      <p:ext uri="{BB962C8B-B14F-4D97-AF65-F5344CB8AC3E}">
        <p14:creationId xmlns:p14="http://schemas.microsoft.com/office/powerpoint/2010/main" val="3835109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156212"/>
            <a:ext cx="11655705" cy="882879"/>
          </a:xfrm>
        </p:spPr>
        <p:txBody>
          <a:bodyPr/>
          <a:lstStyle/>
          <a:p>
            <a:r>
              <a:rPr lang="en-US" dirty="0" smtClean="0"/>
              <a:t>Provider Considerations:</a:t>
            </a:r>
            <a:endParaRPr lang="en-US" dirty="0"/>
          </a:p>
        </p:txBody>
      </p:sp>
      <p:graphicFrame>
        <p:nvGraphicFramePr>
          <p:cNvPr id="6" name="Content Placeholder 3"/>
          <p:cNvGraphicFramePr>
            <a:graphicFrameLocks noGrp="1"/>
          </p:cNvGraphicFramePr>
          <p:nvPr>
            <p:ph idx="1"/>
            <p:extLst/>
          </p:nvPr>
        </p:nvGraphicFramePr>
        <p:xfrm>
          <a:off x="4003964" y="1039091"/>
          <a:ext cx="7906667" cy="5430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0"/>
          </p:nvPr>
        </p:nvSpPr>
        <p:spPr>
          <a:xfrm>
            <a:off x="364602" y="1524001"/>
            <a:ext cx="5717894" cy="4089692"/>
          </a:xfrm>
        </p:spPr>
        <p:txBody>
          <a:bodyPr/>
          <a:lstStyle/>
          <a:p>
            <a:r>
              <a:rPr lang="en-US" dirty="0" smtClean="0"/>
              <a:t>Intersectionality</a:t>
            </a:r>
            <a:endParaRPr lang="en-US" dirty="0"/>
          </a:p>
        </p:txBody>
      </p:sp>
    </p:spTree>
    <p:extLst>
      <p:ext uri="{BB962C8B-B14F-4D97-AF65-F5344CB8AC3E}">
        <p14:creationId xmlns:p14="http://schemas.microsoft.com/office/powerpoint/2010/main" val="1320198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Considerations:</a:t>
            </a:r>
            <a:endParaRPr lang="en-US" dirty="0"/>
          </a:p>
        </p:txBody>
      </p:sp>
      <p:sp>
        <p:nvSpPr>
          <p:cNvPr id="3" name="Content Placeholder 2"/>
          <p:cNvSpPr>
            <a:spLocks noGrp="1"/>
          </p:cNvSpPr>
          <p:nvPr>
            <p:ph idx="1"/>
          </p:nvPr>
        </p:nvSpPr>
        <p:spPr>
          <a:xfrm>
            <a:off x="254643" y="1524001"/>
            <a:ext cx="6242409" cy="4089692"/>
          </a:xfrm>
        </p:spPr>
        <p:txBody>
          <a:bodyPr>
            <a:normAutofit fontScale="92500" lnSpcReduction="10000"/>
          </a:bodyPr>
          <a:lstStyle/>
          <a:p>
            <a:pPr>
              <a:buNone/>
            </a:pPr>
            <a:r>
              <a:rPr lang="en-US" dirty="0"/>
              <a:t>Service delivery clinical considerations:</a:t>
            </a:r>
          </a:p>
          <a:p>
            <a:pPr lvl="1"/>
            <a:r>
              <a:rPr lang="en-US" sz="3000" dirty="0"/>
              <a:t>Gender segregated facilities</a:t>
            </a:r>
          </a:p>
          <a:p>
            <a:pPr lvl="1"/>
            <a:r>
              <a:rPr lang="en-US" sz="3000" dirty="0"/>
              <a:t>Identity documents</a:t>
            </a:r>
          </a:p>
          <a:p>
            <a:pPr lvl="1"/>
            <a:r>
              <a:rPr lang="en-US" sz="3000" dirty="0"/>
              <a:t>Staff competence</a:t>
            </a:r>
          </a:p>
          <a:p>
            <a:pPr lvl="1"/>
            <a:r>
              <a:rPr lang="en-US" sz="3000" dirty="0"/>
              <a:t>Appropriate clinical assessment versus curiosity/ignorance</a:t>
            </a:r>
          </a:p>
          <a:p>
            <a:pPr lvl="1"/>
            <a:r>
              <a:rPr lang="en-US" sz="3000" dirty="0"/>
              <a:t>Bullying/victimization from other clients</a:t>
            </a:r>
          </a:p>
          <a:p>
            <a:pPr lvl="1"/>
            <a:r>
              <a:rPr lang="en-US" sz="3000" dirty="0"/>
              <a:t>Electronic health records</a:t>
            </a:r>
          </a:p>
          <a:p>
            <a:endParaRPr lang="en-US" dirty="0"/>
          </a:p>
        </p:txBody>
      </p:sp>
      <p:pic>
        <p:nvPicPr>
          <p:cNvPr id="14338" name="Picture 2"/>
          <p:cNvPicPr>
            <a:picLocks noGrp="1" noChangeAspect="1" noChangeArrowheads="1"/>
          </p:cNvPicPr>
          <p:nvPr>
            <p:ph idx="10"/>
          </p:nvPr>
        </p:nvPicPr>
        <p:blipFill rotWithShape="1">
          <a:blip r:embed="rId3" cstate="print">
            <a:extLst>
              <a:ext uri="{28A0092B-C50C-407E-A947-70E740481C1C}">
                <a14:useLocalDpi xmlns:a14="http://schemas.microsoft.com/office/drawing/2010/main" val="0"/>
              </a:ext>
            </a:extLst>
          </a:blip>
          <a:srcRect/>
          <a:stretch/>
        </p:blipFill>
        <p:spPr bwMode="auto">
          <a:xfrm>
            <a:off x="6894094" y="1691837"/>
            <a:ext cx="4870705" cy="375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959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Considerations:</a:t>
            </a:r>
            <a:endParaRPr lang="en-US" dirty="0"/>
          </a:p>
        </p:txBody>
      </p:sp>
      <p:sp>
        <p:nvSpPr>
          <p:cNvPr id="3" name="Content Placeholder 2"/>
          <p:cNvSpPr>
            <a:spLocks noGrp="1"/>
          </p:cNvSpPr>
          <p:nvPr>
            <p:ph idx="1"/>
          </p:nvPr>
        </p:nvSpPr>
        <p:spPr/>
        <p:txBody>
          <a:bodyPr/>
          <a:lstStyle/>
          <a:p>
            <a:pPr>
              <a:buNone/>
            </a:pPr>
            <a:r>
              <a:rPr lang="en-US" dirty="0"/>
              <a:t>Provider recommendations:</a:t>
            </a:r>
          </a:p>
          <a:p>
            <a:pPr lvl="1"/>
            <a:r>
              <a:rPr lang="en-US" dirty="0"/>
              <a:t>A client’s anatomy should only be discussed if relevant to their treatment</a:t>
            </a:r>
            <a:r>
              <a:rPr lang="en-US" dirty="0" smtClean="0"/>
              <a:t>.</a:t>
            </a:r>
          </a:p>
          <a:p>
            <a:pPr lvl="1"/>
            <a:r>
              <a:rPr lang="en-US" dirty="0" smtClean="0"/>
              <a:t>Provide </a:t>
            </a:r>
            <a:r>
              <a:rPr lang="en-US" dirty="0"/>
              <a:t>care for anatomy that is present while affirming the patient’s current gender </a:t>
            </a:r>
            <a:r>
              <a:rPr lang="en-US" dirty="0" smtClean="0"/>
              <a:t>identity.</a:t>
            </a:r>
          </a:p>
          <a:p>
            <a:pPr marL="0" indent="0">
              <a:buNone/>
            </a:pPr>
            <a:r>
              <a:rPr lang="en-US" sz="2400" dirty="0" smtClean="0"/>
              <a:t> </a:t>
            </a:r>
          </a:p>
          <a:p>
            <a:pPr marL="0" indent="0" algn="r">
              <a:buNone/>
            </a:pPr>
            <a:r>
              <a:rPr lang="en-US" sz="2400" dirty="0"/>
              <a:t>	</a:t>
            </a:r>
            <a:r>
              <a:rPr lang="en-US" sz="1800" i="1" dirty="0" smtClean="0"/>
              <a:t>(</a:t>
            </a:r>
            <a:r>
              <a:rPr lang="en-US" sz="1800" i="1" dirty="0"/>
              <a:t>Center of Excellence for Transgender Health, 2011</a:t>
            </a:r>
            <a:r>
              <a:rPr lang="en-US" sz="1800" i="1" dirty="0" smtClean="0"/>
              <a:t>).</a:t>
            </a:r>
            <a:endParaRPr lang="en-US" sz="1800" i="1" dirty="0"/>
          </a:p>
          <a:p>
            <a:endParaRPr lang="en-US" dirty="0"/>
          </a:p>
        </p:txBody>
      </p:sp>
    </p:spTree>
    <p:extLst>
      <p:ext uri="{BB962C8B-B14F-4D97-AF65-F5344CB8AC3E}">
        <p14:creationId xmlns:p14="http://schemas.microsoft.com/office/powerpoint/2010/main" val="3336771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Considerations:</a:t>
            </a:r>
            <a:endParaRPr lang="en-US" dirty="0"/>
          </a:p>
        </p:txBody>
      </p:sp>
      <p:sp>
        <p:nvSpPr>
          <p:cNvPr id="3" name="Content Placeholder 2"/>
          <p:cNvSpPr>
            <a:spLocks noGrp="1"/>
          </p:cNvSpPr>
          <p:nvPr>
            <p:ph idx="1"/>
          </p:nvPr>
        </p:nvSpPr>
        <p:spPr/>
        <p:txBody>
          <a:bodyPr/>
          <a:lstStyle/>
          <a:p>
            <a:pPr>
              <a:buNone/>
            </a:pPr>
            <a:r>
              <a:rPr lang="en-US" dirty="0"/>
              <a:t>Provider recommendations cont.:</a:t>
            </a:r>
          </a:p>
          <a:p>
            <a:pPr lvl="1"/>
            <a:r>
              <a:rPr lang="en-US" dirty="0"/>
              <a:t>The Center of Excellence for Transgender Health makes the following recommendation for trans-inclusive data collection</a:t>
            </a:r>
            <a:r>
              <a:rPr lang="en-US" dirty="0" smtClean="0"/>
              <a:t>:</a:t>
            </a:r>
            <a:endParaRPr lang="en-US" dirty="0"/>
          </a:p>
          <a:p>
            <a:pPr lvl="2"/>
            <a:r>
              <a:rPr lang="en-US" sz="2800" dirty="0" smtClean="0"/>
              <a:t>Asking current </a:t>
            </a:r>
            <a:r>
              <a:rPr lang="en-US" sz="2800" dirty="0"/>
              <a:t>gender </a:t>
            </a:r>
            <a:r>
              <a:rPr lang="en-US" sz="2800" dirty="0" smtClean="0"/>
              <a:t>identity </a:t>
            </a:r>
            <a:endParaRPr lang="en-US" sz="2800" dirty="0"/>
          </a:p>
          <a:p>
            <a:pPr lvl="2"/>
            <a:r>
              <a:rPr lang="en-US" sz="2800" dirty="0" smtClean="0"/>
              <a:t>Asking assigned </a:t>
            </a:r>
            <a:r>
              <a:rPr lang="en-US" sz="2800" dirty="0"/>
              <a:t>sex at </a:t>
            </a:r>
            <a:r>
              <a:rPr lang="en-US" sz="2800" dirty="0" smtClean="0"/>
              <a:t>birth</a:t>
            </a:r>
          </a:p>
          <a:p>
            <a:pPr marL="914126" lvl="2" indent="0">
              <a:buNone/>
            </a:pPr>
            <a:endParaRPr lang="en-US" sz="2800" dirty="0"/>
          </a:p>
          <a:p>
            <a:pPr marL="914126" lvl="2" indent="0" algn="r">
              <a:buNone/>
            </a:pPr>
            <a:r>
              <a:rPr lang="en-US" sz="1800" dirty="0" smtClean="0"/>
              <a:t>(Center of Excellence for Transgender Health, 2011)</a:t>
            </a:r>
            <a:endParaRPr lang="en-US" sz="1800" dirty="0"/>
          </a:p>
          <a:p>
            <a:endParaRPr lang="en-US" dirty="0"/>
          </a:p>
        </p:txBody>
      </p:sp>
    </p:spTree>
    <p:extLst>
      <p:ext uri="{BB962C8B-B14F-4D97-AF65-F5344CB8AC3E}">
        <p14:creationId xmlns:p14="http://schemas.microsoft.com/office/powerpoint/2010/main" val="4104038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375" y="0"/>
            <a:ext cx="11655705" cy="1202006"/>
          </a:xfrm>
        </p:spPr>
        <p:txBody>
          <a:bodyPr/>
          <a:lstStyle/>
          <a:p>
            <a:r>
              <a:rPr lang="en-US" dirty="0" smtClean="0"/>
              <a:t>Provider Considerations:</a:t>
            </a:r>
            <a:endParaRPr lang="en-US" dirty="0"/>
          </a:p>
        </p:txBody>
      </p:sp>
      <p:sp>
        <p:nvSpPr>
          <p:cNvPr id="3" name="Content Placeholder 2"/>
          <p:cNvSpPr>
            <a:spLocks noGrp="1"/>
          </p:cNvSpPr>
          <p:nvPr>
            <p:ph idx="1"/>
          </p:nvPr>
        </p:nvSpPr>
        <p:spPr>
          <a:xfrm>
            <a:off x="994533" y="1410203"/>
            <a:ext cx="5519138" cy="4344904"/>
          </a:xfrm>
        </p:spPr>
        <p:txBody>
          <a:bodyPr>
            <a:noAutofit/>
          </a:bodyPr>
          <a:lstStyle/>
          <a:p>
            <a:pPr marL="0" indent="0">
              <a:buNone/>
            </a:pPr>
            <a:r>
              <a:rPr lang="en-US" sz="2400" dirty="0" smtClean="0"/>
              <a:t>1</a:t>
            </a:r>
            <a:r>
              <a:rPr lang="en-US" sz="2400" dirty="0"/>
              <a:t>. What is your current gender identity? (Check and/or circle ALL that apply)</a:t>
            </a:r>
          </a:p>
          <a:p>
            <a:pPr marL="0" indent="0">
              <a:buNone/>
            </a:pPr>
            <a:r>
              <a:rPr lang="en-US" sz="2400" dirty="0"/>
              <a:t>☐ Male</a:t>
            </a:r>
          </a:p>
          <a:p>
            <a:pPr marL="0" indent="0">
              <a:buNone/>
            </a:pPr>
            <a:r>
              <a:rPr lang="en-US" sz="2400" dirty="0"/>
              <a:t>☐ Female</a:t>
            </a:r>
          </a:p>
          <a:p>
            <a:pPr marL="0" indent="0">
              <a:buNone/>
            </a:pPr>
            <a:r>
              <a:rPr lang="en-US" sz="2400" dirty="0"/>
              <a:t>☐ Transgender Male/Transman/FTM</a:t>
            </a:r>
          </a:p>
          <a:p>
            <a:pPr marL="0" indent="0">
              <a:buNone/>
            </a:pPr>
            <a:r>
              <a:rPr lang="en-US" sz="2400" dirty="0"/>
              <a:t>☐ Transgender Female/Transwoman/MTF</a:t>
            </a:r>
          </a:p>
          <a:p>
            <a:pPr marL="0" indent="0">
              <a:buNone/>
            </a:pPr>
            <a:r>
              <a:rPr lang="en-US" sz="2400" dirty="0"/>
              <a:t>☐ Genderqueer</a:t>
            </a:r>
          </a:p>
          <a:p>
            <a:pPr marL="0" indent="0">
              <a:buNone/>
            </a:pPr>
            <a:r>
              <a:rPr lang="en-US" sz="2400" dirty="0"/>
              <a:t>☐ Additional category (please specify): ________________________________</a:t>
            </a:r>
          </a:p>
          <a:p>
            <a:pPr marL="0" indent="0">
              <a:buNone/>
            </a:pPr>
            <a:r>
              <a:rPr lang="en-US" sz="2400" dirty="0"/>
              <a:t>☐ Decline to </a:t>
            </a:r>
            <a:r>
              <a:rPr lang="en-US" sz="2400" dirty="0" smtClean="0"/>
              <a:t>answer</a:t>
            </a:r>
            <a:endParaRPr lang="en-US" sz="2400" dirty="0"/>
          </a:p>
        </p:txBody>
      </p:sp>
      <p:sp>
        <p:nvSpPr>
          <p:cNvPr id="6" name="Content Placeholder 5"/>
          <p:cNvSpPr>
            <a:spLocks noGrp="1"/>
          </p:cNvSpPr>
          <p:nvPr>
            <p:ph idx="10"/>
          </p:nvPr>
        </p:nvSpPr>
        <p:spPr>
          <a:xfrm>
            <a:off x="6482608" y="1395274"/>
            <a:ext cx="5717894" cy="3469440"/>
          </a:xfrm>
        </p:spPr>
        <p:txBody>
          <a:bodyPr>
            <a:normAutofit/>
          </a:bodyPr>
          <a:lstStyle/>
          <a:p>
            <a:pPr marL="0" indent="0">
              <a:buNone/>
            </a:pPr>
            <a:r>
              <a:rPr lang="en-US" sz="2400" dirty="0" smtClean="0"/>
              <a:t>2. What sex were you assigned at birth? (Check one)</a:t>
            </a:r>
          </a:p>
          <a:p>
            <a:pPr marL="0" indent="0">
              <a:buNone/>
            </a:pPr>
            <a:r>
              <a:rPr lang="en-US" sz="2400" dirty="0" smtClean="0"/>
              <a:t>☐ Male</a:t>
            </a:r>
          </a:p>
          <a:p>
            <a:pPr marL="0" indent="0">
              <a:buNone/>
            </a:pPr>
            <a:r>
              <a:rPr lang="en-US" sz="2400" dirty="0" smtClean="0"/>
              <a:t>☐ Female</a:t>
            </a:r>
          </a:p>
          <a:p>
            <a:pPr marL="0" indent="0">
              <a:buNone/>
            </a:pPr>
            <a:r>
              <a:rPr lang="en-US" sz="2400" dirty="0" smtClean="0"/>
              <a:t>☐ Decline to answer</a:t>
            </a:r>
          </a:p>
          <a:p>
            <a:pPr marL="0" indent="0">
              <a:buNone/>
            </a:pPr>
            <a:endParaRPr lang="en-US" sz="2400" dirty="0" smtClean="0"/>
          </a:p>
          <a:p>
            <a:pPr marL="0" indent="0">
              <a:buNone/>
            </a:pPr>
            <a:r>
              <a:rPr lang="en-US" sz="2400" dirty="0" smtClean="0"/>
              <a:t>3. What are your pronouns do you use? _______________________</a:t>
            </a:r>
          </a:p>
          <a:p>
            <a:pPr>
              <a:buNone/>
            </a:pPr>
            <a:endParaRPr lang="en-US" sz="3600" dirty="0"/>
          </a:p>
        </p:txBody>
      </p:sp>
      <p:sp>
        <p:nvSpPr>
          <p:cNvPr id="7" name="TextBox 6"/>
          <p:cNvSpPr txBox="1"/>
          <p:nvPr/>
        </p:nvSpPr>
        <p:spPr>
          <a:xfrm>
            <a:off x="559837" y="976151"/>
            <a:ext cx="11028783" cy="769441"/>
          </a:xfrm>
          <a:prstGeom prst="rect">
            <a:avLst/>
          </a:prstGeom>
          <a:noFill/>
        </p:spPr>
        <p:txBody>
          <a:bodyPr wrap="square" rtlCol="0">
            <a:spAutoFit/>
          </a:bodyPr>
          <a:lstStyle/>
          <a:p>
            <a:pPr algn="ctr"/>
            <a:r>
              <a:rPr lang="en-US" sz="2600" dirty="0" smtClean="0">
                <a:solidFill>
                  <a:schemeClr val="bg1">
                    <a:lumMod val="50000"/>
                  </a:schemeClr>
                </a:solidFill>
                <a:latin typeface="Calibri" charset="0"/>
              </a:rPr>
              <a:t>CETH Recommended Trans/Gender Expression Inclusive Intake Questionnaire</a:t>
            </a:r>
          </a:p>
          <a:p>
            <a:endParaRPr lang="en-US" dirty="0"/>
          </a:p>
        </p:txBody>
      </p:sp>
    </p:spTree>
    <p:extLst>
      <p:ext uri="{BB962C8B-B14F-4D97-AF65-F5344CB8AC3E}">
        <p14:creationId xmlns:p14="http://schemas.microsoft.com/office/powerpoint/2010/main" val="1018580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Considerations:</a:t>
            </a:r>
            <a:endParaRPr lang="en-US" dirty="0"/>
          </a:p>
        </p:txBody>
      </p:sp>
      <p:sp>
        <p:nvSpPr>
          <p:cNvPr id="3" name="Content Placeholder 2"/>
          <p:cNvSpPr>
            <a:spLocks noGrp="1"/>
          </p:cNvSpPr>
          <p:nvPr>
            <p:ph idx="1"/>
          </p:nvPr>
        </p:nvSpPr>
        <p:spPr/>
        <p:txBody>
          <a:bodyPr/>
          <a:lstStyle/>
          <a:p>
            <a:pPr>
              <a:buNone/>
            </a:pPr>
            <a:r>
              <a:rPr lang="en-US" dirty="0"/>
              <a:t>In treatment programs, trans clients report: </a:t>
            </a:r>
          </a:p>
          <a:p>
            <a:pPr lvl="1"/>
            <a:r>
              <a:rPr lang="en-US" dirty="0"/>
              <a:t>Experiencing more transphobia from treatment program staff than from other clients.</a:t>
            </a:r>
          </a:p>
          <a:p>
            <a:pPr lvl="1"/>
            <a:r>
              <a:rPr lang="en-US" dirty="0"/>
              <a:t>Programs do not address trans issues.</a:t>
            </a:r>
          </a:p>
          <a:p>
            <a:pPr lvl="1"/>
            <a:r>
              <a:rPr lang="en-US" dirty="0"/>
              <a:t>Being required to use sleeping and shower facilities inconsistent with their current gender identity.</a:t>
            </a:r>
          </a:p>
          <a:p>
            <a:pPr marL="0" indent="0">
              <a:buNone/>
            </a:pPr>
            <a:endParaRPr lang="en-US" dirty="0"/>
          </a:p>
        </p:txBody>
      </p:sp>
    </p:spTree>
    <p:extLst>
      <p:ext uri="{BB962C8B-B14F-4D97-AF65-F5344CB8AC3E}">
        <p14:creationId xmlns:p14="http://schemas.microsoft.com/office/powerpoint/2010/main" val="1794533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Transgender:</a:t>
            </a:r>
            <a:endParaRPr lang="en-US" dirty="0"/>
          </a:p>
        </p:txBody>
      </p:sp>
      <p:sp>
        <p:nvSpPr>
          <p:cNvPr id="3" name="Content Placeholder 2"/>
          <p:cNvSpPr>
            <a:spLocks noGrp="1"/>
          </p:cNvSpPr>
          <p:nvPr>
            <p:ph idx="1"/>
          </p:nvPr>
        </p:nvSpPr>
        <p:spPr>
          <a:xfrm>
            <a:off x="351919" y="1678329"/>
            <a:ext cx="11554738" cy="4120587"/>
          </a:xfrm>
        </p:spPr>
        <p:txBody>
          <a:bodyPr>
            <a:normAutofit/>
          </a:bodyPr>
          <a:lstStyle/>
          <a:p>
            <a:pPr marL="0" indent="0">
              <a:buNone/>
            </a:pPr>
            <a:r>
              <a:rPr lang="en-US" sz="2800" dirty="0"/>
              <a:t>What do we mean when we say, “transgender?”</a:t>
            </a:r>
          </a:p>
          <a:p>
            <a:pPr lvl="1"/>
            <a:r>
              <a:rPr lang="en-US" dirty="0"/>
              <a:t>Refers to a person whose gender identity does not correspond to their sex assigned at birth. </a:t>
            </a:r>
          </a:p>
          <a:p>
            <a:pPr lvl="1"/>
            <a:r>
              <a:rPr lang="en-US" dirty="0"/>
              <a:t>Transgender (or the shortened version, ‘trans’) may be used to refer to an individual person’s gender identity and is sometimes used as an umbrella term for all people </a:t>
            </a:r>
            <a:r>
              <a:rPr lang="en-US" dirty="0" smtClean="0"/>
              <a:t>who </a:t>
            </a:r>
            <a:r>
              <a:rPr lang="en-US" dirty="0"/>
              <a:t>do not conform to traditional gender norms</a:t>
            </a:r>
            <a:r>
              <a:rPr lang="en-US" dirty="0" smtClean="0"/>
              <a:t>.</a:t>
            </a:r>
          </a:p>
          <a:p>
            <a:pPr marL="0" lvl="1" indent="0">
              <a:buNone/>
            </a:pPr>
            <a:endParaRPr lang="en-US" dirty="0" smtClean="0"/>
          </a:p>
          <a:p>
            <a:pPr marL="0" lvl="1" indent="0" algn="r">
              <a:buNone/>
            </a:pPr>
            <a:r>
              <a:rPr lang="en-US" sz="1800" dirty="0" smtClean="0"/>
              <a:t>(</a:t>
            </a:r>
            <a:r>
              <a:rPr lang="en-US" sz="1800" dirty="0"/>
              <a:t>Keatley, Deutsch, </a:t>
            </a:r>
            <a:r>
              <a:rPr lang="en-US" sz="1800" dirty="0" err="1"/>
              <a:t>Sevelius</a:t>
            </a:r>
            <a:r>
              <a:rPr lang="en-US" sz="1800" dirty="0"/>
              <a:t> &amp; Gutierrez-Mock, 2015)</a:t>
            </a:r>
          </a:p>
          <a:p>
            <a:pPr marL="0" indent="0">
              <a:buNone/>
            </a:pPr>
            <a:endParaRPr lang="en-US" sz="2800" dirty="0"/>
          </a:p>
        </p:txBody>
      </p:sp>
    </p:spTree>
    <p:extLst>
      <p:ext uri="{BB962C8B-B14F-4D97-AF65-F5344CB8AC3E}">
        <p14:creationId xmlns:p14="http://schemas.microsoft.com/office/powerpoint/2010/main" val="1363441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Considerations:</a:t>
            </a:r>
            <a:endParaRPr lang="en-US" dirty="0"/>
          </a:p>
        </p:txBody>
      </p:sp>
      <p:sp>
        <p:nvSpPr>
          <p:cNvPr id="3" name="Content Placeholder 2"/>
          <p:cNvSpPr>
            <a:spLocks noGrp="1"/>
          </p:cNvSpPr>
          <p:nvPr>
            <p:ph idx="1"/>
          </p:nvPr>
        </p:nvSpPr>
        <p:spPr/>
        <p:txBody>
          <a:bodyPr>
            <a:normAutofit/>
          </a:bodyPr>
          <a:lstStyle/>
          <a:p>
            <a:pPr>
              <a:buNone/>
            </a:pPr>
            <a:r>
              <a:rPr lang="en-US" dirty="0"/>
              <a:t>Provider recommendations cont</a:t>
            </a:r>
            <a:r>
              <a:rPr lang="en-US" dirty="0" smtClean="0"/>
              <a:t>.:</a:t>
            </a:r>
          </a:p>
          <a:p>
            <a:pPr lvl="1"/>
            <a:r>
              <a:rPr lang="en-US" dirty="0" smtClean="0"/>
              <a:t>Educate treatment program staff and enforce policy.</a:t>
            </a:r>
            <a:endParaRPr lang="en-US" dirty="0"/>
          </a:p>
          <a:p>
            <a:pPr lvl="1"/>
            <a:r>
              <a:rPr lang="en-US" dirty="0"/>
              <a:t>Allow trans clients to use bathrooms, showers and sleeping facilities based on their current gender identification</a:t>
            </a:r>
            <a:r>
              <a:rPr lang="en-US" dirty="0" smtClean="0"/>
              <a:t>.</a:t>
            </a:r>
            <a:endParaRPr lang="en-US" dirty="0"/>
          </a:p>
          <a:p>
            <a:pPr lvl="1"/>
            <a:r>
              <a:rPr lang="en-US" dirty="0"/>
              <a:t>Allow trans clients to continue the use of hormones in treatment. </a:t>
            </a:r>
          </a:p>
          <a:p>
            <a:pPr lvl="1"/>
            <a:r>
              <a:rPr lang="en-US" dirty="0"/>
              <a:t>Advocate for trans client using “street” hormones to receive immediate medical care and legally prescribed hormones. </a:t>
            </a:r>
          </a:p>
          <a:p>
            <a:pPr marL="0" indent="0">
              <a:buNone/>
            </a:pPr>
            <a:endParaRPr lang="en-US" sz="3600" dirty="0"/>
          </a:p>
        </p:txBody>
      </p:sp>
    </p:spTree>
    <p:extLst>
      <p:ext uri="{BB962C8B-B14F-4D97-AF65-F5344CB8AC3E}">
        <p14:creationId xmlns:p14="http://schemas.microsoft.com/office/powerpoint/2010/main" val="3987794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Provider Considerations:</a:t>
            </a:r>
            <a:endParaRPr lang="en-US" dirty="0"/>
          </a:p>
        </p:txBody>
      </p:sp>
      <p:sp>
        <p:nvSpPr>
          <p:cNvPr id="4" name="Content Placeholder 3"/>
          <p:cNvSpPr>
            <a:spLocks noGrp="1"/>
          </p:cNvSpPr>
          <p:nvPr>
            <p:ph idx="10"/>
          </p:nvPr>
        </p:nvSpPr>
        <p:spPr>
          <a:xfrm>
            <a:off x="254643" y="1358218"/>
            <a:ext cx="6964303" cy="4089692"/>
          </a:xfrm>
        </p:spPr>
        <p:txBody>
          <a:bodyPr>
            <a:normAutofit/>
          </a:bodyPr>
          <a:lstStyle/>
          <a:p>
            <a:pPr>
              <a:buNone/>
            </a:pPr>
            <a:r>
              <a:rPr lang="en-US" dirty="0"/>
              <a:t>Provider recommendations cont.:</a:t>
            </a:r>
          </a:p>
          <a:p>
            <a:pPr lvl="1"/>
            <a:r>
              <a:rPr lang="en-US" dirty="0"/>
              <a:t>Seek clinical supervision if there are issues or feelings about working with trans individuals</a:t>
            </a:r>
            <a:r>
              <a:rPr lang="en-US" dirty="0" smtClean="0"/>
              <a:t>.</a:t>
            </a:r>
            <a:endParaRPr lang="en-US" dirty="0"/>
          </a:p>
          <a:p>
            <a:pPr lvl="1"/>
            <a:r>
              <a:rPr lang="en-US" dirty="0"/>
              <a:t>Post a nondiscrimination policy in the waiting room that explicitly includes sexual orientation and gender identity.</a:t>
            </a:r>
          </a:p>
          <a:p>
            <a:endParaRPr lang="en-US" dirty="0"/>
          </a:p>
        </p:txBody>
      </p:sp>
      <p:pic>
        <p:nvPicPr>
          <p:cNvPr id="205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a:off x="7637382" y="1544046"/>
            <a:ext cx="3999826" cy="371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28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Exercise:</a:t>
            </a:r>
            <a:endParaRPr lang="en-US" dirty="0"/>
          </a:p>
        </p:txBody>
      </p:sp>
      <p:sp>
        <p:nvSpPr>
          <p:cNvPr id="3" name="Content Placeholder 2"/>
          <p:cNvSpPr>
            <a:spLocks noGrp="1"/>
          </p:cNvSpPr>
          <p:nvPr>
            <p:ph idx="1"/>
          </p:nvPr>
        </p:nvSpPr>
        <p:spPr/>
        <p:txBody>
          <a:bodyPr/>
          <a:lstStyle/>
          <a:p>
            <a:pPr marL="0" indent="0">
              <a:buNone/>
            </a:pPr>
            <a:r>
              <a:rPr lang="en-US" dirty="0"/>
              <a:t>In small groups or </a:t>
            </a:r>
            <a:r>
              <a:rPr lang="en-US" dirty="0" smtClean="0"/>
              <a:t>in a </a:t>
            </a:r>
            <a:r>
              <a:rPr lang="en-US" dirty="0"/>
              <a:t>pair, answer the following question, record notes, and share with the larger group</a:t>
            </a:r>
            <a:r>
              <a:rPr lang="en-US" dirty="0" smtClean="0"/>
              <a:t>:</a:t>
            </a:r>
          </a:p>
          <a:p>
            <a:pPr marL="0" indent="0">
              <a:buNone/>
            </a:pPr>
            <a:endParaRPr lang="en-US" dirty="0"/>
          </a:p>
          <a:p>
            <a:r>
              <a:rPr lang="en-US" i="1" dirty="0"/>
              <a:t>What do you or your organization need in order to build, enhance, and refine services for trans clients? </a:t>
            </a:r>
          </a:p>
          <a:p>
            <a:pPr marL="0" indent="0">
              <a:buNone/>
            </a:pPr>
            <a:endParaRPr lang="en-US" dirty="0"/>
          </a:p>
        </p:txBody>
      </p:sp>
    </p:spTree>
    <p:extLst>
      <p:ext uri="{BB962C8B-B14F-4D97-AF65-F5344CB8AC3E}">
        <p14:creationId xmlns:p14="http://schemas.microsoft.com/office/powerpoint/2010/main" val="1090554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Cultural Humility</a:t>
            </a:r>
            <a:endParaRPr lang="en-US" dirty="0"/>
          </a:p>
        </p:txBody>
      </p:sp>
      <p:pic>
        <p:nvPicPr>
          <p:cNvPr id="1030" name="Picture 6"/>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a:off x="6260275" y="1041722"/>
            <a:ext cx="5262124" cy="448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145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930" y="395979"/>
            <a:ext cx="4166936" cy="1143000"/>
          </a:xfrm>
        </p:spPr>
        <p:txBody>
          <a:bodyPr>
            <a:normAutofit/>
          </a:bodyPr>
          <a:lstStyle/>
          <a:p>
            <a:r>
              <a:rPr lang="en-US" sz="6600" b="1" dirty="0"/>
              <a:t>What Is</a:t>
            </a:r>
          </a:p>
        </p:txBody>
      </p:sp>
      <p:sp>
        <p:nvSpPr>
          <p:cNvPr id="3" name="Content Placeholder 2"/>
          <p:cNvSpPr>
            <a:spLocks noGrp="1"/>
          </p:cNvSpPr>
          <p:nvPr>
            <p:ph idx="4294967295"/>
          </p:nvPr>
        </p:nvSpPr>
        <p:spPr>
          <a:xfrm>
            <a:off x="541421" y="1653925"/>
            <a:ext cx="11478126" cy="4121150"/>
          </a:xfrm>
        </p:spPr>
        <p:txBody>
          <a:bodyPr/>
          <a:lstStyle/>
          <a:p>
            <a:pPr marL="0" indent="0">
              <a:buNone/>
            </a:pPr>
            <a:endParaRPr lang="en-US" dirty="0">
              <a:latin typeface="Arial"/>
              <a:cs typeface="Arial"/>
            </a:endParaRPr>
          </a:p>
          <a:p>
            <a:pPr marL="0" indent="0">
              <a:buNone/>
            </a:pPr>
            <a:r>
              <a:rPr lang="en-US" dirty="0">
                <a:latin typeface="Arial"/>
                <a:cs typeface="Arial"/>
              </a:rPr>
              <a:t>…an integrated pattern of human behavior that includes thoughts, communications, languages, practices, beliefs, values, customs, courtesies, rituals, roles, relationships, manners of interacting, and expected behaviors of a racial, ethnic, religious or social group.</a:t>
            </a:r>
          </a:p>
          <a:p>
            <a:endParaRPr lang="en-US" dirty="0"/>
          </a:p>
        </p:txBody>
      </p:sp>
      <p:sp>
        <p:nvSpPr>
          <p:cNvPr id="6" name="Rectangle 5"/>
          <p:cNvSpPr/>
          <p:nvPr/>
        </p:nvSpPr>
        <p:spPr>
          <a:xfrm>
            <a:off x="1986416" y="6017796"/>
            <a:ext cx="8305800" cy="338554"/>
          </a:xfrm>
          <a:prstGeom prst="rect">
            <a:avLst/>
          </a:prstGeom>
        </p:spPr>
        <p:txBody>
          <a:bodyPr wrap="square">
            <a:spAutoFit/>
          </a:bodyPr>
          <a:lstStyle/>
          <a:p>
            <a:pPr algn="ctr"/>
            <a:r>
              <a:rPr lang="en-US" sz="1600" dirty="0">
                <a:latin typeface="Arial"/>
                <a:cs typeface="Arial"/>
              </a:rPr>
              <a:t>National Center on Cultural Competence, </a:t>
            </a:r>
            <a:r>
              <a:rPr lang="en-US" sz="1600" dirty="0">
                <a:latin typeface="Arial"/>
                <a:cs typeface="Arial"/>
                <a:hlinkClick r:id="rId3"/>
              </a:rPr>
              <a:t>http://www.nccccurricula.info/glossary.html</a:t>
            </a:r>
            <a:r>
              <a:rPr lang="en-US" sz="1600" dirty="0">
                <a:latin typeface="Arial"/>
                <a:cs typeface="Arial"/>
              </a:rPr>
              <a:t> </a:t>
            </a: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643" y="-68093"/>
            <a:ext cx="5006316" cy="2233922"/>
          </a:xfrm>
          <a:prstGeom prst="rect">
            <a:avLst/>
          </a:prstGeom>
        </p:spPr>
      </p:pic>
    </p:spTree>
    <p:extLst>
      <p:ext uri="{BB962C8B-B14F-4D97-AF65-F5344CB8AC3E}">
        <p14:creationId xmlns:p14="http://schemas.microsoft.com/office/powerpoint/2010/main" val="173709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Dynamics of Culture</a:t>
            </a:r>
          </a:p>
        </p:txBody>
      </p:sp>
      <p:sp>
        <p:nvSpPr>
          <p:cNvPr id="4" name="Slide Number Placeholder 3"/>
          <p:cNvSpPr>
            <a:spLocks noGrp="1"/>
          </p:cNvSpPr>
          <p:nvPr>
            <p:ph type="sldNum" sz="quarter" idx="4294967295"/>
          </p:nvPr>
        </p:nvSpPr>
        <p:spPr/>
        <p:txBody>
          <a:bodyPr/>
          <a:lstStyle/>
          <a:p>
            <a:fld id="{18D49ED7-76EA-4974-B69A-531F3D2AAA1A}" type="slidenum">
              <a:rPr lang="en-US" smtClean="0"/>
              <a:pPr/>
              <a:t>45</a:t>
            </a:fld>
            <a:endParaRPr lang="en-US"/>
          </a:p>
        </p:txBody>
      </p:sp>
      <p:graphicFrame>
        <p:nvGraphicFramePr>
          <p:cNvPr id="1026" name="Object 2"/>
          <p:cNvGraphicFramePr>
            <a:graphicFrameLocks noChangeAspect="1"/>
          </p:cNvGraphicFramePr>
          <p:nvPr>
            <p:extLst/>
          </p:nvPr>
        </p:nvGraphicFramePr>
        <p:xfrm>
          <a:off x="866274" y="228599"/>
          <a:ext cx="10672010" cy="6424863"/>
        </p:xfrm>
        <a:graphic>
          <a:graphicData uri="http://schemas.openxmlformats.org/presentationml/2006/ole">
            <mc:AlternateContent xmlns:mc="http://schemas.openxmlformats.org/markup-compatibility/2006">
              <mc:Choice xmlns:v="urn:schemas-microsoft-com:vml" Requires="v">
                <p:oleObj spid="_x0000_s1030" name="Document" r:id="rId4" imgW="5942845" imgH="5432443" progId="Word.Document.12">
                  <p:embed/>
                </p:oleObj>
              </mc:Choice>
              <mc:Fallback>
                <p:oleObj name="Document" r:id="rId4" imgW="5942845" imgH="5432443" progId="Word.Document.12">
                  <p:embed/>
                  <p:pic>
                    <p:nvPicPr>
                      <p:cNvPr id="1026" name="Object 2"/>
                      <p:cNvPicPr>
                        <a:picLocks noChangeAspect="1" noChangeArrowheads="1"/>
                      </p:cNvPicPr>
                      <p:nvPr/>
                    </p:nvPicPr>
                    <p:blipFill>
                      <a:blip r:embed="rId5"/>
                      <a:srcRect/>
                      <a:stretch>
                        <a:fillRect/>
                      </a:stretch>
                    </p:blipFill>
                    <p:spPr bwMode="auto">
                      <a:xfrm>
                        <a:off x="866274" y="228599"/>
                        <a:ext cx="10672010" cy="6424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Oval 5"/>
          <p:cNvSpPr>
            <a:spLocks noChangeArrowheads="1"/>
          </p:cNvSpPr>
          <p:nvPr/>
        </p:nvSpPr>
        <p:spPr bwMode="auto">
          <a:xfrm>
            <a:off x="3754877" y="3881336"/>
            <a:ext cx="4280170" cy="1498500"/>
          </a:xfrm>
          <a:prstGeom prst="ellipse">
            <a:avLst/>
          </a:prstGeom>
          <a:gradFill rotWithShape="1">
            <a:gsLst>
              <a:gs pos="0">
                <a:srgbClr val="1F497D"/>
              </a:gs>
              <a:gs pos="50000">
                <a:srgbClr val="1F497D"/>
              </a:gs>
              <a:gs pos="100000">
                <a:srgbClr val="1F497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Text Box 3"/>
          <p:cNvSpPr txBox="1">
            <a:spLocks noChangeArrowheads="1"/>
          </p:cNvSpPr>
          <p:nvPr/>
        </p:nvSpPr>
        <p:spPr bwMode="auto">
          <a:xfrm>
            <a:off x="4448112" y="4156469"/>
            <a:ext cx="2887860" cy="992108"/>
          </a:xfrm>
          <a:prstGeom prst="rect">
            <a:avLst/>
          </a:prstGeom>
          <a:gradFill rotWithShape="1">
            <a:gsLst>
              <a:gs pos="0">
                <a:srgbClr val="1F497D"/>
              </a:gs>
              <a:gs pos="50000">
                <a:srgbClr val="1F497D"/>
              </a:gs>
              <a:gs pos="100000">
                <a:srgbClr val="1F497D"/>
              </a:gs>
            </a:gsLst>
            <a:lin ang="5400000" scaled="1"/>
          </a:gradFill>
          <a:ln w="0">
            <a:solidFill>
              <a:srgbClr val="1F497D"/>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800" b="0" i="0" u="none" strike="noStrike" cap="none" normalizeH="0" baseline="0" dirty="0">
                <a:ln>
                  <a:noFill/>
                </a:ln>
                <a:solidFill>
                  <a:srgbClr val="FFFFFF"/>
                </a:solidFill>
                <a:effectLst/>
                <a:latin typeface="Garamond" panose="02020404030301010803" pitchFamily="18" charset="0"/>
              </a:rPr>
              <a:t>Dynamics </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800" b="0" i="0" u="none" strike="noStrike" cap="none" normalizeH="0" baseline="0" dirty="0">
                <a:ln>
                  <a:noFill/>
                </a:ln>
                <a:solidFill>
                  <a:srgbClr val="FFFFFF"/>
                </a:solidFill>
                <a:effectLst/>
                <a:latin typeface="Garamond" panose="02020404030301010803" pitchFamily="18" charset="0"/>
              </a:rPr>
              <a:t>of Culture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5268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out)">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0" y="231775"/>
            <a:ext cx="12192000" cy="1295400"/>
          </a:xfrm>
        </p:spPr>
        <p:txBody>
          <a:bodyPr>
            <a:normAutofit/>
          </a:bodyPr>
          <a:lstStyle/>
          <a:p>
            <a:r>
              <a:rPr lang="en-US" dirty="0"/>
              <a:t>   </a:t>
            </a:r>
            <a:r>
              <a:rPr lang="en-US" dirty="0">
                <a:solidFill>
                  <a:srgbClr val="39587F"/>
                </a:solidFill>
              </a:rPr>
              <a:t>Cultural</a:t>
            </a:r>
            <a:r>
              <a:rPr lang="en-US" b="1" dirty="0">
                <a:latin typeface="Calibri" charset="0"/>
                <a:ea typeface="ＭＳ Ｐゴシック" charset="0"/>
                <a:cs typeface="ＭＳ Ｐゴシック" charset="0"/>
              </a:rPr>
              <a:t> </a:t>
            </a:r>
            <a:r>
              <a:rPr lang="en-US" dirty="0">
                <a:solidFill>
                  <a:srgbClr val="39587F"/>
                </a:solidFill>
              </a:rPr>
              <a:t>Patterns</a:t>
            </a:r>
          </a:p>
        </p:txBody>
      </p:sp>
      <p:sp>
        <p:nvSpPr>
          <p:cNvPr id="41987" name="Rectangle 3"/>
          <p:cNvSpPr>
            <a:spLocks noGrp="1" noChangeArrowheads="1"/>
          </p:cNvSpPr>
          <p:nvPr>
            <p:ph idx="4294967295"/>
          </p:nvPr>
        </p:nvSpPr>
        <p:spPr>
          <a:xfrm>
            <a:off x="0" y="1921686"/>
            <a:ext cx="12192000" cy="685800"/>
          </a:xfrm>
        </p:spPr>
        <p:txBody>
          <a:bodyPr>
            <a:normAutofit/>
          </a:bodyPr>
          <a:lstStyle/>
          <a:p>
            <a:pPr marL="0" indent="0" algn="ctr">
              <a:spcBef>
                <a:spcPts val="0"/>
              </a:spcBef>
              <a:spcAft>
                <a:spcPts val="600"/>
              </a:spcAft>
              <a:buClr>
                <a:srgbClr val="727CA3"/>
              </a:buClr>
              <a:buNone/>
            </a:pPr>
            <a:r>
              <a:rPr lang="en-US" dirty="0">
                <a:solidFill>
                  <a:srgbClr val="9FB8CD">
                    <a:lumMod val="50000"/>
                  </a:srgbClr>
                </a:solidFill>
                <a:latin typeface="Arial"/>
                <a:cs typeface="Arial"/>
              </a:rPr>
              <a:t>Can be used to understand groups of people </a:t>
            </a:r>
          </a:p>
        </p:txBody>
      </p:sp>
      <p:sp>
        <p:nvSpPr>
          <p:cNvPr id="2" name="Rectangle 1"/>
          <p:cNvSpPr/>
          <p:nvPr/>
        </p:nvSpPr>
        <p:spPr>
          <a:xfrm>
            <a:off x="629056" y="3443323"/>
            <a:ext cx="10933889" cy="2308324"/>
          </a:xfrm>
          <a:prstGeom prst="rect">
            <a:avLst/>
          </a:prstGeom>
        </p:spPr>
        <p:txBody>
          <a:bodyPr wrap="square">
            <a:spAutoFit/>
          </a:bodyPr>
          <a:lstStyle/>
          <a:p>
            <a:pPr algn="ctr">
              <a:lnSpc>
                <a:spcPct val="120000"/>
              </a:lnSpc>
              <a:spcAft>
                <a:spcPts val="600"/>
              </a:spcAft>
            </a:pPr>
            <a:r>
              <a:rPr lang="en-US" sz="4000" dirty="0">
                <a:latin typeface="Arial"/>
                <a:cs typeface="Arial"/>
              </a:rPr>
              <a:t>These patterns are not frozen, or static, but open to exceptions since many individuals have experiences that are not shared by their group.</a:t>
            </a:r>
          </a:p>
        </p:txBody>
      </p:sp>
    </p:spTree>
    <p:extLst>
      <p:ext uri="{BB962C8B-B14F-4D97-AF65-F5344CB8AC3E}">
        <p14:creationId xmlns:p14="http://schemas.microsoft.com/office/powerpoint/2010/main" val="1515324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09600"/>
            <a:ext cx="7772400" cy="762000"/>
          </a:xfrm>
        </p:spPr>
        <p:txBody>
          <a:bodyPr>
            <a:normAutofit/>
          </a:bodyPr>
          <a:lstStyle/>
          <a:p>
            <a:r>
              <a:rPr lang="en-US" b="1" dirty="0"/>
              <a:t>Cultural Competence</a:t>
            </a:r>
          </a:p>
        </p:txBody>
      </p:sp>
      <p:sp>
        <p:nvSpPr>
          <p:cNvPr id="3" name="Content Placeholder 2"/>
          <p:cNvSpPr>
            <a:spLocks noGrp="1"/>
          </p:cNvSpPr>
          <p:nvPr>
            <p:ph idx="1"/>
          </p:nvPr>
        </p:nvSpPr>
        <p:spPr>
          <a:xfrm>
            <a:off x="0" y="1892969"/>
            <a:ext cx="12192000" cy="2354179"/>
          </a:xfrm>
        </p:spPr>
        <p:txBody>
          <a:bodyPr>
            <a:normAutofit lnSpcReduction="10000"/>
          </a:bodyPr>
          <a:lstStyle/>
          <a:p>
            <a:pPr marL="119063" indent="0" algn="ctr">
              <a:buNone/>
            </a:pPr>
            <a:endParaRPr lang="en-US" sz="3600" dirty="0" smtClean="0"/>
          </a:p>
          <a:p>
            <a:pPr marL="119063" indent="0" algn="ctr">
              <a:buNone/>
            </a:pPr>
            <a:r>
              <a:rPr lang="en-US" sz="3600" dirty="0" smtClean="0"/>
              <a:t>A </a:t>
            </a:r>
            <a:r>
              <a:rPr lang="en-US" sz="3600" dirty="0"/>
              <a:t>set of congruent behaviors, attitudes, and policies that come together in a system, agency, or among professionals that enables effective work in cross-cultural situations</a:t>
            </a:r>
          </a:p>
          <a:p>
            <a:pPr lvl="0" algn="ctr">
              <a:buNone/>
            </a:pPr>
            <a:endParaRPr lang="en-US" b="1" dirty="0"/>
          </a:p>
          <a:p>
            <a:pPr lvl="0" algn="ctr">
              <a:buNone/>
            </a:pPr>
            <a:endParaRPr lang="en-US" b="1" dirty="0"/>
          </a:p>
          <a:p>
            <a:pPr lvl="0" algn="ctr">
              <a:buNone/>
            </a:pPr>
            <a:endParaRPr lang="en-US" b="1" dirty="0"/>
          </a:p>
          <a:p>
            <a:pPr algn="ctr">
              <a:buNone/>
            </a:pPr>
            <a:endParaRPr lang="en-US" dirty="0"/>
          </a:p>
        </p:txBody>
      </p:sp>
      <p:sp>
        <p:nvSpPr>
          <p:cNvPr id="4" name="TextBox 3"/>
          <p:cNvSpPr txBox="1"/>
          <p:nvPr/>
        </p:nvSpPr>
        <p:spPr>
          <a:xfrm>
            <a:off x="1905000" y="5663023"/>
            <a:ext cx="8305800" cy="584775"/>
          </a:xfrm>
          <a:prstGeom prst="rect">
            <a:avLst/>
          </a:prstGeom>
          <a:noFill/>
        </p:spPr>
        <p:txBody>
          <a:bodyPr wrap="square" rtlCol="0">
            <a:spAutoFit/>
          </a:bodyPr>
          <a:lstStyle/>
          <a:p>
            <a:pPr algn="r"/>
            <a:r>
              <a:rPr lang="en-US" sz="1600" dirty="0"/>
              <a:t>US Department of Health &amp; Human Services, Office of Minority Health, </a:t>
            </a:r>
            <a:r>
              <a:rPr lang="en-US" sz="1600" u="sng" dirty="0">
                <a:hlinkClick r:id="rId3"/>
              </a:rPr>
              <a:t>http://minorityhealth.hhs.gov/templates/browse.aspx?lvl=2&amp;lvlid=11</a:t>
            </a:r>
            <a:r>
              <a:rPr lang="en-US" sz="1600" dirty="0"/>
              <a:t> </a:t>
            </a:r>
          </a:p>
        </p:txBody>
      </p:sp>
    </p:spTree>
    <p:extLst>
      <p:ext uri="{BB962C8B-B14F-4D97-AF65-F5344CB8AC3E}">
        <p14:creationId xmlns:p14="http://schemas.microsoft.com/office/powerpoint/2010/main" val="50405756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1494"/>
            <a:ext cx="12192000" cy="1296364"/>
          </a:xfrm>
        </p:spPr>
        <p:txBody>
          <a:bodyPr/>
          <a:lstStyle/>
          <a:p>
            <a:r>
              <a:rPr lang="en-US" b="1" dirty="0"/>
              <a:t>“Cultural Humility” Perspective</a:t>
            </a:r>
          </a:p>
        </p:txBody>
      </p:sp>
      <p:sp>
        <p:nvSpPr>
          <p:cNvPr id="3" name="Content Placeholder 2"/>
          <p:cNvSpPr>
            <a:spLocks noGrp="1"/>
          </p:cNvSpPr>
          <p:nvPr>
            <p:ph idx="1"/>
          </p:nvPr>
        </p:nvSpPr>
        <p:spPr>
          <a:xfrm>
            <a:off x="0" y="2135530"/>
            <a:ext cx="12192000" cy="2051460"/>
          </a:xfrm>
        </p:spPr>
        <p:txBody>
          <a:bodyPr>
            <a:normAutofit/>
          </a:bodyPr>
          <a:lstStyle/>
          <a:p>
            <a:pPr algn="ctr">
              <a:buNone/>
            </a:pPr>
            <a:r>
              <a:rPr lang="en-US" dirty="0"/>
              <a:t>   “Lifelong process of learning, self-examination &amp; refinement of one’s own awareness, knowledge, behavior and attitudes on the interplay of power, privilege and social contexts”</a:t>
            </a:r>
          </a:p>
          <a:p>
            <a:pPr algn="ctr">
              <a:buNone/>
            </a:pPr>
            <a:endParaRPr lang="en-US" dirty="0"/>
          </a:p>
          <a:p>
            <a:pPr algn="ctr">
              <a:buNone/>
            </a:pPr>
            <a:endParaRPr lang="en-US" dirty="0"/>
          </a:p>
        </p:txBody>
      </p:sp>
      <p:sp>
        <p:nvSpPr>
          <p:cNvPr id="4" name="Rectangle 3"/>
          <p:cNvSpPr/>
          <p:nvPr/>
        </p:nvSpPr>
        <p:spPr>
          <a:xfrm>
            <a:off x="4631634" y="6179734"/>
            <a:ext cx="6941901" cy="646331"/>
          </a:xfrm>
          <a:prstGeom prst="rect">
            <a:avLst/>
          </a:prstGeom>
        </p:spPr>
        <p:txBody>
          <a:bodyPr wrap="square">
            <a:spAutoFit/>
          </a:bodyPr>
          <a:lstStyle/>
          <a:p>
            <a:pPr algn="r"/>
            <a:r>
              <a:rPr lang="en-US" dirty="0" err="1"/>
              <a:t>Tervalon</a:t>
            </a:r>
            <a:r>
              <a:rPr lang="en-US" dirty="0"/>
              <a:t>, M. &amp; Murray-Garcia, J. (1998, Journal of Health Care for the Poor and Underserved, 9(2), 117</a:t>
            </a:r>
          </a:p>
        </p:txBody>
      </p:sp>
      <p:pic>
        <p:nvPicPr>
          <p:cNvPr id="5" name="Picture 1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579" y="3585411"/>
            <a:ext cx="3732956" cy="25943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122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http://www.oocities.org/westhollywood/4298/GenShoc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62400" y="1515756"/>
            <a:ext cx="4095750" cy="5159194"/>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http://www.oocities.org/westhollywood/4298/GenShoc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132286" y="1507513"/>
            <a:ext cx="1925864" cy="5159194"/>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www.oocities.org/westhollywood/4298/GenSho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962401" y="1515756"/>
            <a:ext cx="1755775" cy="515919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8229600" y="5505272"/>
            <a:ext cx="2438400" cy="1200329"/>
          </a:xfrm>
          <a:prstGeom prst="rect">
            <a:avLst/>
          </a:prstGeom>
        </p:spPr>
        <p:txBody>
          <a:bodyPr wrap="square">
            <a:spAutoFit/>
          </a:bodyPr>
          <a:lstStyle/>
          <a:p>
            <a:r>
              <a:rPr lang="en-US" b="1" i="1" dirty="0"/>
              <a:t>Gender Shock: Exploding the Myths of Male and Female</a:t>
            </a:r>
          </a:p>
          <a:p>
            <a:r>
              <a:rPr lang="en-US" dirty="0"/>
              <a:t>Book by Phyllis Burke</a:t>
            </a:r>
          </a:p>
        </p:txBody>
      </p:sp>
      <p:sp>
        <p:nvSpPr>
          <p:cNvPr id="19" name="Title 1"/>
          <p:cNvSpPr>
            <a:spLocks noGrp="1"/>
          </p:cNvSpPr>
          <p:nvPr>
            <p:ph type="title"/>
          </p:nvPr>
        </p:nvSpPr>
        <p:spPr>
          <a:xfrm>
            <a:off x="1951745" y="228600"/>
            <a:ext cx="8229600" cy="838200"/>
          </a:xfrm>
        </p:spPr>
        <p:txBody>
          <a:bodyPr>
            <a:normAutofit/>
          </a:bodyPr>
          <a:lstStyle/>
          <a:p>
            <a:r>
              <a:rPr lang="en-US" dirty="0"/>
              <a:t>Male or Female?</a:t>
            </a:r>
          </a:p>
        </p:txBody>
      </p:sp>
      <p:sp>
        <p:nvSpPr>
          <p:cNvPr id="20" name="Title 1"/>
          <p:cNvSpPr txBox="1">
            <a:spLocks/>
          </p:cNvSpPr>
          <p:nvPr/>
        </p:nvSpPr>
        <p:spPr>
          <a:xfrm>
            <a:off x="1951745" y="2286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t>Gay or Straight?</a:t>
            </a:r>
          </a:p>
        </p:txBody>
      </p:sp>
      <p:sp>
        <p:nvSpPr>
          <p:cNvPr id="22" name="Title 1"/>
          <p:cNvSpPr txBox="1">
            <a:spLocks/>
          </p:cNvSpPr>
          <p:nvPr/>
        </p:nvSpPr>
        <p:spPr>
          <a:xfrm>
            <a:off x="1951745" y="2286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t>Cisgender or Transgender?</a:t>
            </a:r>
          </a:p>
        </p:txBody>
      </p:sp>
      <p:sp>
        <p:nvSpPr>
          <p:cNvPr id="23" name="Title 1"/>
          <p:cNvSpPr txBox="1">
            <a:spLocks/>
          </p:cNvSpPr>
          <p:nvPr/>
        </p:nvSpPr>
        <p:spPr>
          <a:xfrm>
            <a:off x="1951745" y="2286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t>Unconscious Bias</a:t>
            </a:r>
          </a:p>
        </p:txBody>
      </p:sp>
      <p:sp>
        <p:nvSpPr>
          <p:cNvPr id="2" name="Footer Placeholder 1"/>
          <p:cNvSpPr>
            <a:spLocks noGrp="1"/>
          </p:cNvSpPr>
          <p:nvPr>
            <p:ph type="ftr" sz="quarter" idx="4294967295"/>
          </p:nvPr>
        </p:nvSpPr>
        <p:spPr>
          <a:xfrm>
            <a:off x="4165601" y="6356353"/>
            <a:ext cx="3860800" cy="365125"/>
          </a:xfrm>
        </p:spPr>
        <p:txBody>
          <a:bodyPr/>
          <a:lstStyle/>
          <a:p>
            <a:endParaRPr lang="en-US"/>
          </a:p>
        </p:txBody>
      </p:sp>
    </p:spTree>
    <p:extLst>
      <p:ext uri="{BB962C8B-B14F-4D97-AF65-F5344CB8AC3E}">
        <p14:creationId xmlns:p14="http://schemas.microsoft.com/office/powerpoint/2010/main" val="124497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222"/>
                                        </p:tgtEl>
                                        <p:attrNameLst>
                                          <p:attrName>style.visibility</p:attrName>
                                        </p:attrNameLst>
                                      </p:cBhvr>
                                      <p:to>
                                        <p:strVal val="visible"/>
                                      </p:to>
                                    </p:set>
                                    <p:animEffect transition="in" filter="wipe(up)">
                                      <p:cBhvr>
                                        <p:cTn id="11" dur="500"/>
                                        <p:tgtEl>
                                          <p:spTgt spid="92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par>
                                <p:cTn id="17" presetID="22" presetClass="exit" presetSubtype="1" fill="hold" grpId="2" nodeType="withEffect">
                                  <p:stCondLst>
                                    <p:cond delay="0"/>
                                  </p:stCondLst>
                                  <p:childTnLst>
                                    <p:animEffect transition="out" filter="wipe(up)">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par>
                                <p:cTn id="25" presetID="22" presetClass="exit" presetSubtype="1" fill="hold" grpId="2" nodeType="withEffect">
                                  <p:stCondLst>
                                    <p:cond delay="0"/>
                                  </p:stCondLst>
                                  <p:childTnLst>
                                    <p:animEffect transition="out" filter="wipe(up)">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1"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par>
                                <p:cTn id="33" presetID="22" presetClass="exit" presetSubtype="1" fill="hold" grpId="2" nodeType="withEffect">
                                  <p:stCondLst>
                                    <p:cond delay="0"/>
                                  </p:stCondLst>
                                  <p:childTnLst>
                                    <p:animEffect transition="out" filter="wipe(up)">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par>
                                <p:cTn id="36" presetID="22" presetClass="entr" presetSubtype="1"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par>
                                <p:cTn id="39" presetID="22" presetClass="exit" presetSubtype="4" fill="hold" nodeType="withEffect">
                                  <p:stCondLst>
                                    <p:cond delay="0"/>
                                  </p:stCondLst>
                                  <p:childTnLst>
                                    <p:animEffect transition="out" filter="wipe(down)">
                                      <p:cBhvr>
                                        <p:cTn id="40" dur="500"/>
                                        <p:tgtEl>
                                          <p:spTgt spid="9222"/>
                                        </p:tgtEl>
                                      </p:cBhvr>
                                    </p:animEffect>
                                    <p:set>
                                      <p:cBhvr>
                                        <p:cTn id="41" dur="1" fill="hold">
                                          <p:stCondLst>
                                            <p:cond delay="499"/>
                                          </p:stCondLst>
                                        </p:cTn>
                                        <p:tgtEl>
                                          <p:spTgt spid="9222"/>
                                        </p:tgtEl>
                                        <p:attrNameLst>
                                          <p:attrName>style.visibility</p:attrName>
                                        </p:attrNameLst>
                                      </p:cBhvr>
                                      <p:to>
                                        <p:strVal val="hidden"/>
                                      </p:to>
                                    </p:set>
                                  </p:childTnLst>
                                </p:cTn>
                              </p:par>
                            </p:childTnLst>
                          </p:cTn>
                        </p:par>
                        <p:par>
                          <p:cTn id="42" fill="hold">
                            <p:stCondLst>
                              <p:cond delay="500"/>
                            </p:stCondLst>
                            <p:childTnLst>
                              <p:par>
                                <p:cTn id="43" presetID="22" presetClass="entr" presetSubtype="1" fill="hold" grpId="1" nodeType="afterEffect">
                                  <p:stCondLst>
                                    <p:cond delay="200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500"/>
                                        <p:tgtEl>
                                          <p:spTgt spid="20"/>
                                        </p:tgtEl>
                                      </p:cBhvr>
                                    </p:animEffect>
                                  </p:childTnLst>
                                </p:cTn>
                              </p:par>
                              <p:par>
                                <p:cTn id="46" presetID="22" presetClass="exit" presetSubtype="1" fill="hold" grpId="3" nodeType="withEffect">
                                  <p:stCondLst>
                                    <p:cond delay="2000"/>
                                  </p:stCondLst>
                                  <p:childTnLst>
                                    <p:animEffect transition="out" filter="wipe(up)">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par>
                          <p:cTn id="49" fill="hold">
                            <p:stCondLst>
                              <p:cond delay="3000"/>
                            </p:stCondLst>
                            <p:childTnLst>
                              <p:par>
                                <p:cTn id="50" presetID="22" presetClass="entr" presetSubtype="1" fill="hold" grpId="1" nodeType="afterEffect">
                                  <p:stCondLst>
                                    <p:cond delay="2000"/>
                                  </p:stCondLst>
                                  <p:childTnLst>
                                    <p:set>
                                      <p:cBhvr>
                                        <p:cTn id="51" dur="1" fill="hold">
                                          <p:stCondLst>
                                            <p:cond delay="0"/>
                                          </p:stCondLst>
                                        </p:cTn>
                                        <p:tgtEl>
                                          <p:spTgt spid="22"/>
                                        </p:tgtEl>
                                        <p:attrNameLst>
                                          <p:attrName>style.visibility</p:attrName>
                                        </p:attrNameLst>
                                      </p:cBhvr>
                                      <p:to>
                                        <p:strVal val="visible"/>
                                      </p:to>
                                    </p:set>
                                    <p:animEffect transition="in" filter="wipe(up)">
                                      <p:cBhvr>
                                        <p:cTn id="52" dur="500"/>
                                        <p:tgtEl>
                                          <p:spTgt spid="22"/>
                                        </p:tgtEl>
                                      </p:cBhvr>
                                    </p:animEffect>
                                  </p:childTnLst>
                                </p:cTn>
                              </p:par>
                              <p:par>
                                <p:cTn id="53" presetID="22" presetClass="exit" presetSubtype="1" fill="hold" grpId="3" nodeType="withEffect">
                                  <p:stCondLst>
                                    <p:cond delay="2000"/>
                                  </p:stCondLst>
                                  <p:childTnLst>
                                    <p:animEffect transition="out" filter="wipe(up)">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up)">
                                      <p:cBhvr>
                                        <p:cTn id="60" dur="500"/>
                                        <p:tgtEl>
                                          <p:spTgt spid="23"/>
                                        </p:tgtEl>
                                      </p:cBhvr>
                                    </p:animEffect>
                                  </p:childTnLst>
                                </p:cTn>
                              </p:par>
                              <p:par>
                                <p:cTn id="61" presetID="22" presetClass="entr" presetSubtype="1"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up)">
                                      <p:cBhvr>
                                        <p:cTn id="63" dur="500"/>
                                        <p:tgtEl>
                                          <p:spTgt spid="11"/>
                                        </p:tgtEl>
                                      </p:cBhvr>
                                    </p:animEffect>
                                  </p:childTnLst>
                                </p:cTn>
                              </p:par>
                              <p:par>
                                <p:cTn id="64" presetID="22" presetClass="exit" presetSubtype="1" fill="hold" grpId="3" nodeType="withEffect">
                                  <p:stCondLst>
                                    <p:cond delay="0"/>
                                  </p:stCondLst>
                                  <p:childTnLst>
                                    <p:animEffect transition="out" filter="wipe(up)">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par>
                                <p:cTn id="67" presetID="22" presetClass="entr" presetSubtype="8"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19" grpId="1"/>
      <p:bldP spid="19" grpId="2"/>
      <p:bldP spid="19" grpId="3"/>
      <p:bldP spid="20" grpId="0"/>
      <p:bldP spid="20" grpId="1"/>
      <p:bldP spid="20" grpId="2"/>
      <p:bldP spid="20" grpId="3"/>
      <p:bldP spid="22" grpId="0"/>
      <p:bldP spid="22" grpId="1"/>
      <p:bldP spid="22" grpId="2"/>
      <p:bldP spid="22" grpId="3"/>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0"/>
          </p:nvPr>
        </p:nvPicPr>
        <p:blipFill>
          <a:blip r:embed="rId3" cstate="print">
            <a:extLst>
              <a:ext uri="{BEBA8EAE-BF5A-486C-A8C5-ECC9F3942E4B}">
                <a14:imgProps xmlns:a14="http://schemas.microsoft.com/office/drawing/2010/main">
                  <a14:imgLayer r:embed="rId4">
                    <a14:imgEffect>
                      <a14:backgroundRemoval t="0" b="100000" l="0" r="100000">
                        <a14:foregroundMark x1="49102" y1="6401" x2="48902" y2="23610"/>
                        <a14:backgroundMark x1="69910" y1="98216" x2="69910" y2="92340"/>
                      </a14:backgroundRemoval>
                    </a14:imgEffect>
                  </a14:imgLayer>
                </a14:imgProps>
              </a:ext>
              <a:ext uri="{28A0092B-C50C-407E-A947-70E740481C1C}">
                <a14:useLocalDpi xmlns:a14="http://schemas.microsoft.com/office/drawing/2010/main" val="0"/>
              </a:ext>
            </a:extLst>
          </a:blip>
          <a:stretch>
            <a:fillRect/>
          </a:stretch>
        </p:blipFill>
        <p:spPr>
          <a:xfrm>
            <a:off x="3687727" y="0"/>
            <a:ext cx="8335600" cy="3963054"/>
          </a:xfrm>
        </p:spPr>
      </p:pic>
      <p:sp>
        <p:nvSpPr>
          <p:cNvPr id="8" name="Content Placeholder 7"/>
          <p:cNvSpPr>
            <a:spLocks noGrp="1"/>
          </p:cNvSpPr>
          <p:nvPr>
            <p:ph idx="1"/>
          </p:nvPr>
        </p:nvSpPr>
        <p:spPr>
          <a:xfrm>
            <a:off x="254644" y="1524001"/>
            <a:ext cx="5717894" cy="761999"/>
          </a:xfrm>
        </p:spPr>
        <p:txBody>
          <a:bodyPr>
            <a:normAutofit/>
          </a:bodyPr>
          <a:lstStyle/>
          <a:p>
            <a:r>
              <a:rPr lang="en-US" dirty="0"/>
              <a:t>Trans </a:t>
            </a:r>
            <a:r>
              <a:rPr lang="en-US" dirty="0" smtClean="0"/>
              <a:t>Umbrella</a:t>
            </a:r>
            <a:endParaRPr lang="en-US" dirty="0"/>
          </a:p>
        </p:txBody>
      </p:sp>
      <p:sp>
        <p:nvSpPr>
          <p:cNvPr id="2" name="Title 1"/>
          <p:cNvSpPr>
            <a:spLocks noGrp="1"/>
          </p:cNvSpPr>
          <p:nvPr>
            <p:ph type="title"/>
          </p:nvPr>
        </p:nvSpPr>
        <p:spPr>
          <a:xfrm>
            <a:off x="254645" y="156212"/>
            <a:ext cx="6644920" cy="1202006"/>
          </a:xfrm>
        </p:spPr>
        <p:txBody>
          <a:bodyPr/>
          <a:lstStyle/>
          <a:p>
            <a:r>
              <a:rPr lang="en-US" dirty="0" smtClean="0"/>
              <a:t>Defining Transgender:</a:t>
            </a:r>
            <a:endParaRPr lang="en-US" dirty="0"/>
          </a:p>
        </p:txBody>
      </p:sp>
      <p:sp>
        <p:nvSpPr>
          <p:cNvPr id="11" name="Rectangle 10"/>
          <p:cNvSpPr/>
          <p:nvPr/>
        </p:nvSpPr>
        <p:spPr>
          <a:xfrm>
            <a:off x="4533081" y="4000510"/>
            <a:ext cx="8145294" cy="2505301"/>
          </a:xfrm>
          <a:prstGeom prst="rect">
            <a:avLst/>
          </a:prstGeom>
        </p:spPr>
        <p:txBody>
          <a:bodyPr wrap="square" numCol="2">
            <a:spAutoFit/>
          </a:bodyPr>
          <a:lstStyle/>
          <a:p>
            <a:pPr marL="293688" lvl="1" indent="-284163" defTabSz="914126">
              <a:spcBef>
                <a:spcPct val="20000"/>
              </a:spcBef>
              <a:buFont typeface="Arial" pitchFamily="34" charset="0"/>
              <a:buChar char="–"/>
            </a:pPr>
            <a:r>
              <a:rPr lang="en-US" sz="2800" i="1" dirty="0">
                <a:solidFill>
                  <a:prstClr val="white">
                    <a:lumMod val="50000"/>
                  </a:prstClr>
                </a:solidFill>
                <a:cs typeface="Arial" pitchFamily="34" charset="0"/>
              </a:rPr>
              <a:t>Trans man (FTM)</a:t>
            </a:r>
          </a:p>
          <a:p>
            <a:pPr marL="293688" lvl="1" indent="-284163" defTabSz="914126">
              <a:spcBef>
                <a:spcPct val="20000"/>
              </a:spcBef>
              <a:buFont typeface="Arial" pitchFamily="34" charset="0"/>
              <a:buChar char="–"/>
            </a:pPr>
            <a:r>
              <a:rPr lang="en-US" sz="2800" i="1" dirty="0">
                <a:solidFill>
                  <a:prstClr val="white">
                    <a:lumMod val="50000"/>
                  </a:prstClr>
                </a:solidFill>
                <a:cs typeface="Arial" pitchFamily="34" charset="0"/>
              </a:rPr>
              <a:t>Trans woman (MTF)</a:t>
            </a:r>
          </a:p>
          <a:p>
            <a:pPr marL="293688" lvl="1" indent="-284163" defTabSz="914126">
              <a:spcBef>
                <a:spcPct val="20000"/>
              </a:spcBef>
              <a:buFont typeface="Arial" pitchFamily="34" charset="0"/>
              <a:buChar char="–"/>
            </a:pPr>
            <a:r>
              <a:rPr lang="en-US" sz="2800" i="1" dirty="0">
                <a:solidFill>
                  <a:prstClr val="white">
                    <a:lumMod val="50000"/>
                  </a:prstClr>
                </a:solidFill>
                <a:cs typeface="Arial" pitchFamily="34" charset="0"/>
              </a:rPr>
              <a:t>Genderqueer</a:t>
            </a:r>
          </a:p>
          <a:p>
            <a:pPr marL="293688" lvl="1" indent="-284163" defTabSz="914126">
              <a:spcBef>
                <a:spcPct val="20000"/>
              </a:spcBef>
              <a:buFont typeface="Arial" pitchFamily="34" charset="0"/>
              <a:buChar char="–"/>
            </a:pPr>
            <a:r>
              <a:rPr lang="en-US" sz="2800" i="1" dirty="0">
                <a:solidFill>
                  <a:prstClr val="white">
                    <a:lumMod val="50000"/>
                  </a:prstClr>
                </a:solidFill>
                <a:cs typeface="Arial" pitchFamily="34" charset="0"/>
              </a:rPr>
              <a:t>Gender non-conforming</a:t>
            </a:r>
          </a:p>
          <a:p>
            <a:pPr marL="284163" lvl="1" indent="-284163" defTabSz="914126">
              <a:spcBef>
                <a:spcPct val="20000"/>
              </a:spcBef>
              <a:buFont typeface="Arial" pitchFamily="34" charset="0"/>
              <a:buChar char="–"/>
            </a:pPr>
            <a:r>
              <a:rPr lang="en-US" sz="2800" i="1" dirty="0">
                <a:solidFill>
                  <a:prstClr val="white">
                    <a:lumMod val="50000"/>
                  </a:prstClr>
                </a:solidFill>
                <a:cs typeface="Arial" pitchFamily="34" charset="0"/>
              </a:rPr>
              <a:t>Male </a:t>
            </a:r>
          </a:p>
          <a:p>
            <a:pPr marL="284163" lvl="1" indent="-284163" defTabSz="914126">
              <a:spcBef>
                <a:spcPct val="20000"/>
              </a:spcBef>
              <a:buFont typeface="Arial" pitchFamily="34" charset="0"/>
              <a:buChar char="–"/>
            </a:pPr>
            <a:r>
              <a:rPr lang="en-US" sz="2800" i="1" dirty="0">
                <a:solidFill>
                  <a:prstClr val="white">
                    <a:lumMod val="50000"/>
                  </a:prstClr>
                </a:solidFill>
                <a:cs typeface="Arial" pitchFamily="34" charset="0"/>
              </a:rPr>
              <a:t>Female</a:t>
            </a:r>
          </a:p>
          <a:p>
            <a:pPr marL="284163" lvl="1" indent="-284163" defTabSz="914126">
              <a:spcBef>
                <a:spcPct val="20000"/>
              </a:spcBef>
              <a:buFont typeface="Arial" pitchFamily="34" charset="0"/>
              <a:buChar char="–"/>
            </a:pPr>
            <a:r>
              <a:rPr lang="en-US" sz="2800" i="1" dirty="0">
                <a:solidFill>
                  <a:prstClr val="white">
                    <a:lumMod val="50000"/>
                  </a:prstClr>
                </a:solidFill>
                <a:cs typeface="Arial" pitchFamily="34" charset="0"/>
              </a:rPr>
              <a:t>Trans</a:t>
            </a:r>
          </a:p>
          <a:p>
            <a:pPr marL="284163" lvl="1" indent="-284163" defTabSz="914126">
              <a:spcBef>
                <a:spcPct val="20000"/>
              </a:spcBef>
              <a:buFont typeface="Arial" pitchFamily="34" charset="0"/>
              <a:buChar char="–"/>
            </a:pPr>
            <a:r>
              <a:rPr lang="en-US" sz="2800" i="1" dirty="0">
                <a:solidFill>
                  <a:prstClr val="white">
                    <a:lumMod val="50000"/>
                  </a:prstClr>
                </a:solidFill>
                <a:cs typeface="Arial" pitchFamily="34" charset="0"/>
              </a:rPr>
              <a:t>Additional regional</a:t>
            </a:r>
            <a:r>
              <a:rPr lang="en-US" sz="2800" i="1" dirty="0" smtClean="0">
                <a:solidFill>
                  <a:prstClr val="white">
                    <a:lumMod val="50000"/>
                  </a:prstClr>
                </a:solidFill>
                <a:cs typeface="Arial" pitchFamily="34" charset="0"/>
              </a:rPr>
              <a:t>/ cultural </a:t>
            </a:r>
            <a:r>
              <a:rPr lang="en-US" sz="2800" i="1" dirty="0">
                <a:solidFill>
                  <a:prstClr val="white">
                    <a:lumMod val="50000"/>
                  </a:prstClr>
                </a:solidFill>
                <a:cs typeface="Arial" pitchFamily="34" charset="0"/>
              </a:rPr>
              <a:t>terms</a:t>
            </a:r>
          </a:p>
        </p:txBody>
      </p:sp>
    </p:spTree>
    <p:extLst>
      <p:ext uri="{BB962C8B-B14F-4D97-AF65-F5344CB8AC3E}">
        <p14:creationId xmlns:p14="http://schemas.microsoft.com/office/powerpoint/2010/main" val="3962148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Conditioning - Activity</a:t>
            </a:r>
          </a:p>
        </p:txBody>
      </p:sp>
      <p:sp>
        <p:nvSpPr>
          <p:cNvPr id="8" name="Content Placeholder 7"/>
          <p:cNvSpPr>
            <a:spLocks noGrp="1"/>
          </p:cNvSpPr>
          <p:nvPr>
            <p:ph sz="half" idx="2"/>
          </p:nvPr>
        </p:nvSpPr>
        <p:spPr>
          <a:xfrm>
            <a:off x="6874822" y="2740232"/>
            <a:ext cx="4762996" cy="1534885"/>
          </a:xfrm>
        </p:spPr>
        <p:txBody>
          <a:bodyPr/>
          <a:lstStyle/>
          <a:p>
            <a:r>
              <a:rPr lang="en-US" dirty="0"/>
              <a:t>Large group activity</a:t>
            </a:r>
          </a:p>
          <a:p>
            <a:r>
              <a:rPr lang="en-US" dirty="0"/>
              <a:t>Follow trainer’s instructions</a:t>
            </a:r>
          </a:p>
          <a:p>
            <a:endParaRPr lang="en-US" dirty="0"/>
          </a:p>
        </p:txBody>
      </p:sp>
      <p:pic>
        <p:nvPicPr>
          <p:cNvPr id="7"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4012" y="1498604"/>
            <a:ext cx="5671632" cy="4525963"/>
          </a:xfrm>
        </p:spPr>
      </p:pic>
      <p:sp>
        <p:nvSpPr>
          <p:cNvPr id="2" name="Footer Placeholder 1"/>
          <p:cNvSpPr>
            <a:spLocks noGrp="1"/>
          </p:cNvSpPr>
          <p:nvPr>
            <p:ph type="ftr" sz="quarter" idx="4294967295"/>
          </p:nvPr>
        </p:nvSpPr>
        <p:spPr>
          <a:xfrm>
            <a:off x="4165601" y="6356353"/>
            <a:ext cx="3860800" cy="365125"/>
          </a:xfrm>
        </p:spPr>
        <p:txBody>
          <a:bodyPr/>
          <a:lstStyle/>
          <a:p>
            <a:endParaRPr lang="en-US"/>
          </a:p>
        </p:txBody>
      </p:sp>
    </p:spTree>
    <p:extLst>
      <p:ext uri="{BB962C8B-B14F-4D97-AF65-F5344CB8AC3E}">
        <p14:creationId xmlns:p14="http://schemas.microsoft.com/office/powerpoint/2010/main" val="2873238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01393" y="1441450"/>
            <a:ext cx="4572000" cy="4937125"/>
          </a:xfrm>
          <a:prstGeom prst="rect">
            <a:avLst/>
          </a:prstGeom>
          <a:solidFill>
            <a:srgbClr val="FDE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idx="4294967295"/>
          </p:nvPr>
        </p:nvSpPr>
        <p:spPr>
          <a:xfrm>
            <a:off x="0" y="231775"/>
            <a:ext cx="11668125" cy="1295400"/>
          </a:xfrm>
        </p:spPr>
        <p:txBody>
          <a:bodyPr/>
          <a:lstStyle/>
          <a:p>
            <a:r>
              <a:rPr lang="en-US" b="1" dirty="0"/>
              <a:t>Perceptions Paradigm</a:t>
            </a:r>
          </a:p>
        </p:txBody>
      </p:sp>
      <p:sp>
        <p:nvSpPr>
          <p:cNvPr id="7" name="Content Placeholder 6"/>
          <p:cNvSpPr>
            <a:spLocks noGrp="1"/>
          </p:cNvSpPr>
          <p:nvPr>
            <p:ph idx="4294967295"/>
          </p:nvPr>
        </p:nvSpPr>
        <p:spPr>
          <a:xfrm>
            <a:off x="963613" y="1677988"/>
            <a:ext cx="11228387" cy="4121150"/>
          </a:xfrm>
        </p:spPr>
        <p:txBody>
          <a:bodyPr/>
          <a:lstStyle/>
          <a:p>
            <a:r>
              <a:rPr lang="en-US" sz="4400" dirty="0"/>
              <a:t>Cues</a:t>
            </a:r>
          </a:p>
          <a:p>
            <a:r>
              <a:rPr lang="en-US" sz="4400" dirty="0"/>
              <a:t>Filters</a:t>
            </a:r>
          </a:p>
          <a:p>
            <a:r>
              <a:rPr lang="en-US" sz="4400" dirty="0"/>
              <a:t>Perceptions</a:t>
            </a:r>
          </a:p>
          <a:p>
            <a:r>
              <a:rPr lang="en-US" sz="4400" dirty="0"/>
              <a:t>Assumptions</a:t>
            </a:r>
          </a:p>
          <a:p>
            <a:r>
              <a:rPr lang="en-US" sz="4400" dirty="0"/>
              <a:t>Behavior</a:t>
            </a:r>
          </a:p>
          <a:p>
            <a:endParaRPr lang="en-US" dirty="0"/>
          </a:p>
        </p:txBody>
      </p:sp>
      <p:pic>
        <p:nvPicPr>
          <p:cNvPr id="8" name="Picture 2" descr="C:\Users\Warren\Desktop\3930119200_c11b2698f4_o.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5733" y1="15741" x2="68267" y2="71852"/>
                        <a14:foregroundMark x1="70000" y1="1358" x2="97000" y2="12593"/>
                        <a14:foregroundMark x1="75733" y1="22407" x2="65933" y2="66728"/>
                        <a14:foregroundMark x1="61867" y1="27531" x2="61867" y2="70309"/>
                        <a14:foregroundMark x1="80600" y1="98086" x2="99133" y2="87222"/>
                        <a14:foregroundMark x1="29533" y1="96914" x2="200" y2="84321"/>
                        <a14:foregroundMark x1="15533" y1="1914" x2="400" y2="17531"/>
                        <a14:foregroundMark x1="34467" y1="1173" x2="2933" y2="18272"/>
                        <a14:foregroundMark x1="6133" y1="18457" x2="0" y2="29506"/>
                        <a14:foregroundMark x1="1067" y1="69321" x2="6800" y2="97901"/>
                        <a14:foregroundMark x1="18933" y1="97284" x2="38067" y2="98889"/>
                        <a14:foregroundMark x1="96600" y1="83889" x2="66333" y2="99444"/>
                        <a14:foregroundMark x1="64667" y1="99259" x2="53200" y2="99444"/>
                        <a14:foregroundMark x1="91867" y1="63025" x2="98267" y2="89444"/>
                        <a14:foregroundMark x1="66333" y1="75432" x2="88933" y2="72099"/>
                        <a14:foregroundMark x1="81067" y1="20062" x2="96333" y2="52778"/>
                        <a14:foregroundMark x1="67400" y1="21049" x2="83200" y2="15123"/>
                        <a14:foregroundMark x1="61667" y1="1173" x2="96800" y2="3086"/>
                        <a14:foregroundMark x1="39333" y1="47654" x2="38267" y2="52160"/>
                        <a14:foregroundMark x1="33800" y1="1728" x2="74000" y2="185"/>
                        <a14:backgroundMark x1="46133" y1="4691" x2="5533" y2="45309"/>
                        <a14:backgroundMark x1="44867" y1="6667" x2="75533" y2="9815"/>
                        <a14:backgroundMark x1="6133" y1="45864" x2="57200" y2="89444"/>
                      </a14:backgroundRemoval>
                    </a14:imgEffect>
                  </a14:imgLayer>
                </a14:imgProps>
              </a:ext>
              <a:ext uri="{28A0092B-C50C-407E-A947-70E740481C1C}">
                <a14:useLocalDpi xmlns:a14="http://schemas.microsoft.com/office/drawing/2010/main" val="0"/>
              </a:ext>
            </a:extLst>
          </a:blip>
          <a:srcRect/>
          <a:stretch>
            <a:fillRect/>
          </a:stretch>
        </p:blipFill>
        <p:spPr bwMode="auto">
          <a:xfrm>
            <a:off x="5701393" y="1441450"/>
            <a:ext cx="4572000" cy="49371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Footer Placeholder 2"/>
          <p:cNvSpPr>
            <a:spLocks noGrp="1"/>
          </p:cNvSpPr>
          <p:nvPr>
            <p:ph type="ftr" sz="quarter" idx="4294967295"/>
          </p:nvPr>
        </p:nvSpPr>
        <p:spPr>
          <a:xfrm>
            <a:off x="4165601" y="6356353"/>
            <a:ext cx="3860800" cy="365125"/>
          </a:xfrm>
        </p:spPr>
        <p:txBody>
          <a:bodyPr/>
          <a:lstStyle/>
          <a:p>
            <a:endParaRPr lang="en-US" dirty="0"/>
          </a:p>
        </p:txBody>
      </p:sp>
    </p:spTree>
    <p:extLst>
      <p:ext uri="{BB962C8B-B14F-4D97-AF65-F5344CB8AC3E}">
        <p14:creationId xmlns:p14="http://schemas.microsoft.com/office/powerpoint/2010/main" val="4212662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1775"/>
            <a:ext cx="11668125" cy="837004"/>
          </a:xfrm>
        </p:spPr>
        <p:txBody>
          <a:bodyPr/>
          <a:lstStyle/>
          <a:p>
            <a:r>
              <a:rPr lang="en-US" b="1" dirty="0"/>
              <a:t>Conceptual Framework</a:t>
            </a:r>
          </a:p>
        </p:txBody>
      </p:sp>
      <p:sp>
        <p:nvSpPr>
          <p:cNvPr id="9" name="TextBox 8"/>
          <p:cNvSpPr txBox="1"/>
          <p:nvPr/>
        </p:nvSpPr>
        <p:spPr>
          <a:xfrm>
            <a:off x="3530930" y="6159336"/>
            <a:ext cx="7543800" cy="523220"/>
          </a:xfrm>
          <a:prstGeom prst="rect">
            <a:avLst/>
          </a:prstGeom>
          <a:noFill/>
        </p:spPr>
        <p:txBody>
          <a:bodyPr wrap="square" rtlCol="0">
            <a:spAutoFit/>
          </a:bodyPr>
          <a:lstStyle/>
          <a:p>
            <a:pPr algn="r"/>
            <a:r>
              <a:rPr lang="en-US" sz="1400" dirty="0">
                <a:solidFill>
                  <a:srgbClr val="000000"/>
                </a:solidFill>
                <a:latin typeface="Arial"/>
                <a:cs typeface="Arial"/>
              </a:rPr>
              <a:t>Adapted from a Treatment Improvement Protocol, Improving Cultural Competence, TIP 59 </a:t>
            </a:r>
            <a:r>
              <a:rPr lang="en-US" sz="1400" dirty="0">
                <a:solidFill>
                  <a:srgbClr val="000000"/>
                </a:solidFill>
                <a:latin typeface="Arial"/>
                <a:cs typeface="Arial"/>
                <a:hlinkClick r:id="rId3"/>
              </a:rPr>
              <a:t>http://store.samhsa.gov/shin/content//SMA14-4849/SMA14-4849.pdf</a:t>
            </a:r>
            <a:r>
              <a:rPr lang="en-US" sz="1400" dirty="0">
                <a:solidFill>
                  <a:srgbClr val="000000"/>
                </a:solidFill>
                <a:latin typeface="Arial"/>
                <a:cs typeface="Arial"/>
              </a:rPr>
              <a:t> </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1906" y="938151"/>
            <a:ext cx="9096499" cy="54032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Footer Placeholder 2"/>
          <p:cNvSpPr>
            <a:spLocks noGrp="1"/>
          </p:cNvSpPr>
          <p:nvPr>
            <p:ph type="ftr" sz="quarter" idx="4294967295"/>
          </p:nvPr>
        </p:nvSpPr>
        <p:spPr>
          <a:xfrm>
            <a:off x="4165601" y="6356353"/>
            <a:ext cx="3860800" cy="365125"/>
          </a:xfrm>
        </p:spPr>
        <p:txBody>
          <a:bodyPr/>
          <a:lstStyle/>
          <a:p>
            <a:endParaRPr lang="en-US" dirty="0"/>
          </a:p>
        </p:txBody>
      </p:sp>
    </p:spTree>
    <p:extLst>
      <p:ext uri="{BB962C8B-B14F-4D97-AF65-F5344CB8AC3E}">
        <p14:creationId xmlns:p14="http://schemas.microsoft.com/office/powerpoint/2010/main" val="1736447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Proficiency</a:t>
            </a:r>
          </a:p>
        </p:txBody>
      </p:sp>
      <p:sp>
        <p:nvSpPr>
          <p:cNvPr id="3" name="Content Placeholder 2"/>
          <p:cNvSpPr>
            <a:spLocks noGrp="1"/>
          </p:cNvSpPr>
          <p:nvPr>
            <p:ph idx="1"/>
          </p:nvPr>
        </p:nvSpPr>
        <p:spPr/>
        <p:txBody>
          <a:bodyPr/>
          <a:lstStyle/>
          <a:p>
            <a:pPr lvl="0"/>
            <a:r>
              <a:rPr lang="en-US" dirty="0"/>
              <a:t>Cultural proficiency is the knowledge, skills, attitudes and beliefs that enable people to work well with, respond effectively to, and be supportive of people in cross-cultural settings.</a:t>
            </a:r>
          </a:p>
          <a:p>
            <a:pPr lvl="0"/>
            <a:r>
              <a:rPr lang="en-US" dirty="0"/>
              <a:t>Critical to the </a:t>
            </a:r>
            <a:r>
              <a:rPr lang="en-US" i="1" dirty="0"/>
              <a:t>engagement</a:t>
            </a:r>
            <a:r>
              <a:rPr lang="en-US" dirty="0"/>
              <a:t> &amp; </a:t>
            </a:r>
            <a:r>
              <a:rPr lang="en-US" i="1" dirty="0"/>
              <a:t>retention</a:t>
            </a:r>
            <a:r>
              <a:rPr lang="en-US" dirty="0"/>
              <a:t> </a:t>
            </a:r>
            <a:r>
              <a:rPr lang="en-US" dirty="0" smtClean="0"/>
              <a:t>of LGBT </a:t>
            </a:r>
            <a:r>
              <a:rPr lang="en-US" dirty="0"/>
              <a:t>people</a:t>
            </a:r>
          </a:p>
          <a:p>
            <a:pPr lvl="1"/>
            <a:r>
              <a:rPr lang="en-US" dirty="0"/>
              <a:t>Can help practitioners begin to address individual and societal history; e.g., experiences of murder, violence, rejection, degradation, &amp; discrimination</a:t>
            </a:r>
          </a:p>
          <a:p>
            <a:pPr lvl="0"/>
            <a:endParaRPr lang="en-US" dirty="0"/>
          </a:p>
        </p:txBody>
      </p:sp>
    </p:spTree>
    <p:extLst>
      <p:ext uri="{BB962C8B-B14F-4D97-AF65-F5344CB8AC3E}">
        <p14:creationId xmlns:p14="http://schemas.microsoft.com/office/powerpoint/2010/main" val="4093224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D49ED7-76EA-4974-B69A-531F3D2AAA1A}" type="slidenum">
              <a:rPr lang="en-US" smtClean="0"/>
              <a:pPr/>
              <a:t>54</a:t>
            </a:fld>
            <a:endParaRPr lang="en-US"/>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2000" cy="6858001"/>
          </a:xfrm>
          <a:prstGeom prst="rect">
            <a:avLst/>
          </a:prstGeom>
          <a:noFill/>
        </p:spPr>
      </p:pic>
      <p:sp>
        <p:nvSpPr>
          <p:cNvPr id="5" name="Title 4"/>
          <p:cNvSpPr>
            <a:spLocks noGrp="1"/>
          </p:cNvSpPr>
          <p:nvPr>
            <p:ph type="title"/>
          </p:nvPr>
        </p:nvSpPr>
        <p:spPr>
          <a:xfrm>
            <a:off x="0" y="201881"/>
            <a:ext cx="12192000" cy="855023"/>
          </a:xfrm>
        </p:spPr>
        <p:txBody>
          <a:bodyPr>
            <a:noAutofit/>
          </a:bodyPr>
          <a:lstStyle/>
          <a:p>
            <a:pPr algn="ctr"/>
            <a:r>
              <a:rPr lang="en-US" sz="5400" dirty="0"/>
              <a:t>Practice Strategies</a:t>
            </a:r>
          </a:p>
        </p:txBody>
      </p:sp>
      <p:sp>
        <p:nvSpPr>
          <p:cNvPr id="2" name="Footer Placeholder 1"/>
          <p:cNvSpPr>
            <a:spLocks noGrp="1"/>
          </p:cNvSpPr>
          <p:nvPr>
            <p:ph type="ftr" sz="quarter" idx="11"/>
          </p:nvPr>
        </p:nvSpPr>
        <p:spPr/>
        <p:txBody>
          <a:bodyPr/>
          <a:lstStyle/>
          <a:p>
            <a:endParaRPr lang="en-US"/>
          </a:p>
        </p:txBody>
      </p:sp>
      <p:sp>
        <p:nvSpPr>
          <p:cNvPr id="6" name="Slide Number Placeholder 3"/>
          <p:cNvSpPr txBox="1">
            <a:spLocks/>
          </p:cNvSpPr>
          <p:nvPr/>
        </p:nvSpPr>
        <p:spPr>
          <a:xfrm>
            <a:off x="8890001" y="65087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solidFill>
                  <a:schemeClr val="bg1"/>
                </a:solidFill>
              </a:rPr>
              <a:pPr algn="r"/>
              <a:t>54</a:t>
            </a:fld>
            <a:endParaRPr lang="en-US" dirty="0">
              <a:solidFill>
                <a:schemeClr val="bg1"/>
              </a:solidFill>
            </a:endParaRPr>
          </a:p>
        </p:txBody>
      </p:sp>
    </p:spTree>
    <p:extLst>
      <p:ext uri="{BB962C8B-B14F-4D97-AF65-F5344CB8AC3E}">
        <p14:creationId xmlns:p14="http://schemas.microsoft.com/office/powerpoint/2010/main" val="1654784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Practitioner Awareness - YOU</a:t>
            </a:r>
          </a:p>
        </p:txBody>
      </p:sp>
      <p:sp>
        <p:nvSpPr>
          <p:cNvPr id="6" name="Content Placeholder 5"/>
          <p:cNvSpPr>
            <a:spLocks noGrp="1"/>
          </p:cNvSpPr>
          <p:nvPr>
            <p:ph idx="1"/>
          </p:nvPr>
        </p:nvSpPr>
        <p:spPr/>
        <p:txBody>
          <a:bodyPr/>
          <a:lstStyle/>
          <a:p>
            <a:pPr lvl="0"/>
            <a:r>
              <a:rPr lang="en-US" dirty="0"/>
              <a:t>Consciousness of one's personal reactions to people who are culturally different.</a:t>
            </a:r>
          </a:p>
          <a:p>
            <a:pPr lvl="0"/>
            <a:r>
              <a:rPr lang="en-US" dirty="0"/>
              <a:t>Social science research indicates that our values and beliefs may be inconsistent with our behaviors, and we ironically may be unaware of it.</a:t>
            </a:r>
          </a:p>
          <a:p>
            <a:endParaRPr lang="en-US" dirty="0"/>
          </a:p>
        </p:txBody>
      </p:sp>
      <p:sp>
        <p:nvSpPr>
          <p:cNvPr id="7" name="TextBox 6"/>
          <p:cNvSpPr txBox="1"/>
          <p:nvPr/>
        </p:nvSpPr>
        <p:spPr>
          <a:xfrm>
            <a:off x="2551215" y="6105897"/>
            <a:ext cx="8305800" cy="584775"/>
          </a:xfrm>
          <a:prstGeom prst="rect">
            <a:avLst/>
          </a:prstGeom>
          <a:noFill/>
        </p:spPr>
        <p:txBody>
          <a:bodyPr wrap="square" rtlCol="0">
            <a:spAutoFit/>
          </a:bodyPr>
          <a:lstStyle/>
          <a:p>
            <a:pPr algn="r"/>
            <a:r>
              <a:rPr lang="en-US" sz="1600" dirty="0">
                <a:solidFill>
                  <a:srgbClr val="000000"/>
                </a:solidFill>
                <a:latin typeface="Arial"/>
                <a:cs typeface="Arial"/>
              </a:rPr>
              <a:t>Kirwan Institute, Implicit Bias </a:t>
            </a:r>
          </a:p>
          <a:p>
            <a:pPr algn="r"/>
            <a:r>
              <a:rPr lang="en-US" sz="1600" dirty="0">
                <a:solidFill>
                  <a:srgbClr val="000000"/>
                </a:solidFill>
                <a:latin typeface="Arial"/>
                <a:cs typeface="Arial"/>
                <a:hlinkClick r:id="rId3"/>
              </a:rPr>
              <a:t>http://kirwaninstitute.osu.edu/wp-content/uploads/2014/03/2014-implicit-bias.pdf</a:t>
            </a:r>
            <a:r>
              <a:rPr lang="en-US" sz="1600" dirty="0">
                <a:solidFill>
                  <a:srgbClr val="000000"/>
                </a:solidFill>
                <a:latin typeface="Arial"/>
                <a:cs typeface="Arial"/>
              </a:rPr>
              <a:t>  </a:t>
            </a:r>
          </a:p>
        </p:txBody>
      </p:sp>
    </p:spTree>
    <p:extLst>
      <p:ext uri="{BB962C8B-B14F-4D97-AF65-F5344CB8AC3E}">
        <p14:creationId xmlns:p14="http://schemas.microsoft.com/office/powerpoint/2010/main" val="19830018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6151563" cy="1020763"/>
          </a:xfrm>
        </p:spPr>
        <p:txBody>
          <a:bodyPr/>
          <a:lstStyle/>
          <a:p>
            <a:r>
              <a:rPr lang="en-US" b="1" dirty="0"/>
              <a:t>You </a:t>
            </a:r>
            <a:r>
              <a:rPr lang="en-US" dirty="0"/>
              <a:t>Have a </a:t>
            </a:r>
            <a:r>
              <a:rPr lang="en-US" b="1" dirty="0"/>
              <a:t>Choice</a:t>
            </a:r>
          </a:p>
        </p:txBody>
      </p:sp>
      <p:sp>
        <p:nvSpPr>
          <p:cNvPr id="3" name="Rectangle 2"/>
          <p:cNvSpPr/>
          <p:nvPr/>
        </p:nvSpPr>
        <p:spPr>
          <a:xfrm>
            <a:off x="1686126" y="1641185"/>
            <a:ext cx="9977337" cy="4847481"/>
          </a:xfrm>
          <a:prstGeom prst="rect">
            <a:avLst/>
          </a:prstGeom>
        </p:spPr>
        <p:txBody>
          <a:bodyPr wrap="square">
            <a:spAutoFit/>
          </a:bodyPr>
          <a:lstStyle/>
          <a:p>
            <a:pPr marL="285750" lvl="0" indent="-285750">
              <a:spcAft>
                <a:spcPts val="600"/>
              </a:spcAft>
              <a:buFont typeface="Arial" panose="020B0604020202020204" pitchFamily="34" charset="0"/>
              <a:buChar char="•"/>
            </a:pPr>
            <a:r>
              <a:rPr lang="en-US" sz="2400" i="1" dirty="0"/>
              <a:t>choosing to enhance cultural proficiency, </a:t>
            </a:r>
            <a:endParaRPr lang="en-US" sz="2400" dirty="0"/>
          </a:p>
          <a:p>
            <a:pPr marL="285750" lvl="0" indent="-285750">
              <a:spcAft>
                <a:spcPts val="600"/>
              </a:spcAft>
              <a:buFont typeface="Arial" panose="020B0604020202020204" pitchFamily="34" charset="0"/>
              <a:buChar char="•"/>
            </a:pPr>
            <a:r>
              <a:rPr lang="en-US" sz="2400" i="1" dirty="0"/>
              <a:t>adding to knowledge base, </a:t>
            </a:r>
            <a:endParaRPr lang="en-US" sz="2400" dirty="0"/>
          </a:p>
          <a:p>
            <a:pPr marL="285750" lvl="0" indent="-285750">
              <a:spcAft>
                <a:spcPts val="600"/>
              </a:spcAft>
              <a:buFont typeface="Arial" panose="020B0604020202020204" pitchFamily="34" charset="0"/>
              <a:buChar char="•"/>
            </a:pPr>
            <a:r>
              <a:rPr lang="en-US" sz="2400" i="1" dirty="0"/>
              <a:t>personal and professional introspection, </a:t>
            </a:r>
            <a:endParaRPr lang="en-US" sz="2400" dirty="0"/>
          </a:p>
          <a:p>
            <a:pPr marL="285750" lvl="0" indent="-285750">
              <a:spcAft>
                <a:spcPts val="600"/>
              </a:spcAft>
              <a:buFont typeface="Arial" panose="020B0604020202020204" pitchFamily="34" charset="0"/>
              <a:buChar char="•"/>
            </a:pPr>
            <a:r>
              <a:rPr lang="en-US" sz="2400" i="1" dirty="0"/>
              <a:t>checking for assumptions and bias, </a:t>
            </a:r>
            <a:endParaRPr lang="en-US" sz="2400" dirty="0"/>
          </a:p>
          <a:p>
            <a:pPr marL="285750" lvl="0" indent="-285750">
              <a:spcAft>
                <a:spcPts val="600"/>
              </a:spcAft>
              <a:buFont typeface="Arial" panose="020B0604020202020204" pitchFamily="34" charset="0"/>
              <a:buChar char="•"/>
            </a:pPr>
            <a:r>
              <a:rPr lang="en-US" sz="2400" i="1" dirty="0"/>
              <a:t>engaging in consistent practice assessment, </a:t>
            </a:r>
            <a:endParaRPr lang="en-US" sz="2400" dirty="0"/>
          </a:p>
          <a:p>
            <a:pPr marL="285750" lvl="0" indent="-285750">
              <a:spcAft>
                <a:spcPts val="600"/>
              </a:spcAft>
              <a:buFont typeface="Arial" panose="020B0604020202020204" pitchFamily="34" charset="0"/>
              <a:buChar char="•"/>
            </a:pPr>
            <a:r>
              <a:rPr lang="en-US" sz="2400" i="1" dirty="0"/>
              <a:t>seeking and using supervision &amp; </a:t>
            </a:r>
            <a:endParaRPr lang="en-US" sz="2400" dirty="0"/>
          </a:p>
          <a:p>
            <a:pPr marL="285750" lvl="0" indent="-285750">
              <a:spcAft>
                <a:spcPts val="600"/>
              </a:spcAft>
              <a:buFont typeface="Arial" panose="020B0604020202020204" pitchFamily="34" charset="0"/>
              <a:buChar char="•"/>
            </a:pPr>
            <a:r>
              <a:rPr lang="en-US" sz="2400" i="1" dirty="0"/>
              <a:t>support, exposure/interaction with populations, </a:t>
            </a:r>
            <a:endParaRPr lang="en-US" sz="2400" dirty="0"/>
          </a:p>
          <a:p>
            <a:pPr marL="285750" lvl="0" indent="-285750">
              <a:spcAft>
                <a:spcPts val="600"/>
              </a:spcAft>
              <a:buFont typeface="Arial" panose="020B0604020202020204" pitchFamily="34" charset="0"/>
              <a:buChar char="•"/>
            </a:pPr>
            <a:r>
              <a:rPr lang="en-US" sz="2400" i="1" dirty="0"/>
              <a:t>choosing to take professional and culturally competent actions to promote health and goal attainment for all individuals, </a:t>
            </a:r>
            <a:endParaRPr lang="en-US" sz="2400" dirty="0"/>
          </a:p>
          <a:p>
            <a:pPr marL="285750" lvl="0" indent="-285750">
              <a:spcAft>
                <a:spcPts val="600"/>
              </a:spcAft>
              <a:buFont typeface="Arial" panose="020B0604020202020204" pitchFamily="34" charset="0"/>
              <a:buChar char="•"/>
            </a:pPr>
            <a:r>
              <a:rPr lang="en-US" sz="2400" i="1" dirty="0"/>
              <a:t>acknowledgement and investigation of less culturally competent practice, </a:t>
            </a:r>
            <a:endParaRPr lang="en-US" sz="2400" dirty="0"/>
          </a:p>
          <a:p>
            <a:pPr marL="285750" lvl="0" indent="-285750">
              <a:spcAft>
                <a:spcPts val="600"/>
              </a:spcAft>
              <a:buFont typeface="Arial" panose="020B0604020202020204" pitchFamily="34" charset="0"/>
              <a:buChar char="•"/>
            </a:pPr>
            <a:r>
              <a:rPr lang="en-US" sz="2400" i="1" dirty="0"/>
              <a:t>willingness &amp; fortitude to engage in an on-going process</a:t>
            </a:r>
          </a:p>
        </p:txBody>
      </p:sp>
      <p:grpSp>
        <p:nvGrpSpPr>
          <p:cNvPr id="8" name="Group 7"/>
          <p:cNvGrpSpPr/>
          <p:nvPr/>
        </p:nvGrpSpPr>
        <p:grpSpPr>
          <a:xfrm>
            <a:off x="8302372" y="1884376"/>
            <a:ext cx="3484836" cy="2427768"/>
            <a:chOff x="7046976" y="1140569"/>
            <a:chExt cx="5145024" cy="34290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6976" y="1140569"/>
              <a:ext cx="5145024" cy="3429000"/>
            </a:xfrm>
            <a:prstGeom prst="rect">
              <a:avLst/>
            </a:prstGeom>
          </p:spPr>
        </p:pic>
        <p:pic>
          <p:nvPicPr>
            <p:cNvPr id="6" name="Picture 2" descr="C:\Users\boeser\AppData\Local\Microsoft\Windows\Temporary Internet Files\Content.Outlook\50NMHPL5\lgbt_attc_logo_people-06 (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flipH="1">
              <a:off x="9692642" y="1721796"/>
              <a:ext cx="712746" cy="2306920"/>
            </a:xfrm>
            <a:prstGeom prst="rect">
              <a:avLst/>
            </a:prstGeom>
            <a:noFill/>
          </p:spPr>
        </p:pic>
        <p:pic>
          <p:nvPicPr>
            <p:cNvPr id="7" name="Picture 2" descr="C:\Users\boeser\AppData\Local\Microsoft\Windows\Temporary Internet Files\Content.Outlook\50NMHPL5\lgbt_attc_logo_people-06 (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flipH="1">
              <a:off x="8680046" y="1598916"/>
              <a:ext cx="838424" cy="2369716"/>
            </a:xfrm>
            <a:prstGeom prst="rect">
              <a:avLst/>
            </a:prstGeom>
            <a:noFill/>
          </p:spPr>
        </p:pic>
      </p:grpSp>
      <p:grpSp>
        <p:nvGrpSpPr>
          <p:cNvPr id="10" name="Group 9"/>
          <p:cNvGrpSpPr/>
          <p:nvPr/>
        </p:nvGrpSpPr>
        <p:grpSpPr>
          <a:xfrm>
            <a:off x="917118" y="885625"/>
            <a:ext cx="10918730" cy="767520"/>
            <a:chOff x="0" y="0"/>
            <a:chExt cx="10918730" cy="767520"/>
          </a:xfrm>
        </p:grpSpPr>
        <p:sp>
          <p:nvSpPr>
            <p:cNvPr id="11" name="Rectangle: Rounded Corners 10"/>
            <p:cNvSpPr/>
            <p:nvPr/>
          </p:nvSpPr>
          <p:spPr>
            <a:xfrm>
              <a:off x="0" y="0"/>
              <a:ext cx="10918730" cy="7675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p:cNvSpPr txBox="1"/>
            <p:nvPr/>
          </p:nvSpPr>
          <p:spPr>
            <a:xfrm>
              <a:off x="37467" y="37467"/>
              <a:ext cx="10843796" cy="6925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t>Cultural Humility requires choice &amp; action</a:t>
              </a:r>
            </a:p>
          </p:txBody>
        </p:sp>
      </p:grpSp>
    </p:spTree>
    <p:extLst>
      <p:ext uri="{BB962C8B-B14F-4D97-AF65-F5344CB8AC3E}">
        <p14:creationId xmlns:p14="http://schemas.microsoft.com/office/powerpoint/2010/main" val="67937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1775"/>
            <a:ext cx="11668125" cy="1295400"/>
          </a:xfrm>
        </p:spPr>
        <p:txBody>
          <a:bodyPr/>
          <a:lstStyle/>
          <a:p>
            <a:r>
              <a:rPr lang="en-US" b="1" dirty="0"/>
              <a:t>Quote to Remember</a:t>
            </a:r>
          </a:p>
        </p:txBody>
      </p:sp>
      <p:graphicFrame>
        <p:nvGraphicFramePr>
          <p:cNvPr id="7" name="Content Placeholder 6"/>
          <p:cNvGraphicFramePr>
            <a:graphicFrameLocks noGrp="1"/>
          </p:cNvGraphicFramePr>
          <p:nvPr>
            <p:ph idx="4294967295"/>
          </p:nvPr>
        </p:nvGraphicFramePr>
        <p:xfrm>
          <a:off x="249382" y="1284286"/>
          <a:ext cx="11792197" cy="4546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4"/>
          <p:cNvSpPr txBox="1">
            <a:spLocks/>
          </p:cNvSpPr>
          <p:nvPr/>
        </p:nvSpPr>
        <p:spPr>
          <a:xfrm>
            <a:off x="330529" y="5498276"/>
            <a:ext cx="10749150" cy="1163781"/>
          </a:xfrm>
          <a:prstGeom prst="rect">
            <a:avLst/>
          </a:prstGeom>
        </p:spPr>
        <p:txBody>
          <a:bodyPr vert="horz" lIns="91440" tIns="45720" rIns="91440" bIns="45720" rtlCol="0">
            <a:normAutofit fontScale="62500" lnSpcReduction="20000"/>
          </a:bodyPr>
          <a:lstStyle/>
          <a:p>
            <a:pPr marL="0" marR="0" lvl="0" indent="0" algn="l" defTabSz="914126"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endParaRPr>
          </a:p>
          <a:p>
            <a:pPr marL="0" marR="0" lvl="0" indent="0" algn="l" defTabSz="914126" rtl="0" eaLnBrk="1" fontAlgn="auto" latinLnBrk="0" hangingPunct="1">
              <a:lnSpc>
                <a:spcPct val="100000"/>
              </a:lnSpc>
              <a:spcBef>
                <a:spcPct val="20000"/>
              </a:spcBef>
              <a:spcAft>
                <a:spcPts val="0"/>
              </a:spcAft>
              <a:buClrTx/>
              <a:buSzTx/>
              <a:buFont typeface="Arial" pitchFamily="34" charset="0"/>
              <a:buNone/>
              <a:tabLst/>
              <a:defRPr/>
            </a:pPr>
            <a:endParaRPr kumimoji="0" lang="en-US" sz="48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endParaRPr>
          </a:p>
          <a:p>
            <a:pPr marL="342797" marR="0" lvl="0" indent="-342797" algn="l" defTabSz="914126"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rPr>
              <a:t>Diana Padilla, Cultural Expert, Program Manager, </a:t>
            </a:r>
            <a:r>
              <a:rPr kumimoji="0" lang="en-US" sz="3600" b="0" i="0" u="none" strike="noStrike" kern="1200" cap="none" spc="0" normalizeH="0" baseline="0" noProof="0" dirty="0" err="1">
                <a:ln>
                  <a:noFill/>
                </a:ln>
                <a:solidFill>
                  <a:schemeClr val="tx1"/>
                </a:solidFill>
                <a:effectLst/>
                <a:uLnTx/>
                <a:uFillTx/>
                <a:latin typeface="+mj-lt"/>
                <a:ea typeface="+mn-ea"/>
                <a:cs typeface="MV Boli" panose="02000500030200090000" pitchFamily="2" charset="0"/>
              </a:rPr>
              <a:t>NeC</a:t>
            </a:r>
            <a:r>
              <a:rPr kumimoji="0" lang="en-US" sz="36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rPr>
              <a:t>-ATTC, NDRI-USA</a:t>
            </a:r>
          </a:p>
          <a:p>
            <a:pPr marL="342797" marR="0" lvl="0" indent="-342797" algn="l" defTabSz="914126"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a:ln>
                <a:noFill/>
              </a:ln>
              <a:solidFill>
                <a:schemeClr val="tx1"/>
              </a:solidFill>
              <a:effectLst/>
              <a:uLnTx/>
              <a:uFillTx/>
              <a:latin typeface="+mj-lt"/>
              <a:ea typeface="+mn-ea"/>
              <a:cs typeface="MV Boli" panose="02000500030200090000" pitchFamily="2" charset="0"/>
            </a:endParaRPr>
          </a:p>
        </p:txBody>
      </p:sp>
    </p:spTree>
    <p:extLst>
      <p:ext uri="{BB962C8B-B14F-4D97-AF65-F5344CB8AC3E}">
        <p14:creationId xmlns:p14="http://schemas.microsoft.com/office/powerpoint/2010/main" val="17460366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Culturally Informed Strategies</a:t>
            </a:r>
          </a:p>
        </p:txBody>
      </p:sp>
      <p:sp>
        <p:nvSpPr>
          <p:cNvPr id="3" name="Content Placeholder 2"/>
          <p:cNvSpPr>
            <a:spLocks noGrp="1"/>
          </p:cNvSpPr>
          <p:nvPr>
            <p:ph idx="1"/>
          </p:nvPr>
        </p:nvSpPr>
        <p:spPr>
          <a:xfrm>
            <a:off x="677761" y="1678329"/>
            <a:ext cx="11227443" cy="4751654"/>
          </a:xfrm>
        </p:spPr>
        <p:txBody>
          <a:bodyPr>
            <a:normAutofit lnSpcReduction="10000"/>
          </a:bodyPr>
          <a:lstStyle/>
          <a:p>
            <a:pPr lvl="0"/>
            <a:r>
              <a:rPr lang="en-US" dirty="0"/>
              <a:t>Refrain from making assumptions</a:t>
            </a:r>
          </a:p>
          <a:p>
            <a:pPr lvl="0"/>
            <a:r>
              <a:rPr lang="en-US" dirty="0"/>
              <a:t>Recognize that as human beings, our brains make assumptions without us even knowing it</a:t>
            </a:r>
          </a:p>
          <a:p>
            <a:pPr lvl="0"/>
            <a:r>
              <a:rPr lang="en-US" dirty="0"/>
              <a:t>Communication can be as unique as a person’s cultural perspective</a:t>
            </a:r>
          </a:p>
          <a:p>
            <a:pPr lvl="0"/>
            <a:r>
              <a:rPr lang="en-US" dirty="0"/>
              <a:t>Support &amp; encourage positive images of persons of color, YMSM, women, LGBT, gender variant/non conforming, elderly, other abled, and not written here, in conversation and all environments</a:t>
            </a:r>
          </a:p>
        </p:txBody>
      </p:sp>
    </p:spTree>
    <p:extLst>
      <p:ext uri="{BB962C8B-B14F-4D97-AF65-F5344CB8AC3E}">
        <p14:creationId xmlns:p14="http://schemas.microsoft.com/office/powerpoint/2010/main" val="32678867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1775"/>
            <a:ext cx="11668125" cy="1295400"/>
          </a:xfrm>
        </p:spPr>
        <p:txBody>
          <a:bodyPr/>
          <a:lstStyle/>
          <a:p>
            <a:r>
              <a:rPr lang="en-US" b="1" dirty="0"/>
              <a:t>KEY CONCEPT</a:t>
            </a:r>
          </a:p>
        </p:txBody>
      </p:sp>
      <p:sp>
        <p:nvSpPr>
          <p:cNvPr id="4" name="Content Placeholder 3"/>
          <p:cNvSpPr>
            <a:spLocks noGrp="1"/>
          </p:cNvSpPr>
          <p:nvPr>
            <p:ph idx="4294967295"/>
          </p:nvPr>
        </p:nvSpPr>
        <p:spPr>
          <a:xfrm>
            <a:off x="761733" y="1677988"/>
            <a:ext cx="10816709" cy="4121150"/>
          </a:xfrm>
        </p:spPr>
        <p:txBody>
          <a:bodyPr/>
          <a:lstStyle/>
          <a:p>
            <a:pPr marL="0" indent="0">
              <a:buNone/>
            </a:pPr>
            <a:r>
              <a:rPr lang="en-US" sz="6600" dirty="0"/>
              <a:t>Cultural humility requires consistent re-self-appraisal; check in with yourself… forever</a:t>
            </a:r>
          </a:p>
          <a:p>
            <a:endParaRPr lang="en-US" dirty="0"/>
          </a:p>
        </p:txBody>
      </p:sp>
    </p:spTree>
    <p:extLst>
      <p:ext uri="{BB962C8B-B14F-4D97-AF65-F5344CB8AC3E}">
        <p14:creationId xmlns:p14="http://schemas.microsoft.com/office/powerpoint/2010/main" val="1676074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Transgender:</a:t>
            </a:r>
            <a:endParaRPr lang="en-US" dirty="0"/>
          </a:p>
        </p:txBody>
      </p:sp>
      <p:sp>
        <p:nvSpPr>
          <p:cNvPr id="3" name="Content Placeholder 2"/>
          <p:cNvSpPr>
            <a:spLocks noGrp="1"/>
          </p:cNvSpPr>
          <p:nvPr>
            <p:ph idx="1"/>
          </p:nvPr>
        </p:nvSpPr>
        <p:spPr/>
        <p:txBody>
          <a:bodyPr/>
          <a:lstStyle/>
          <a:p>
            <a:pPr marL="0" indent="0">
              <a:buNone/>
            </a:pPr>
            <a:r>
              <a:rPr lang="en-US" dirty="0">
                <a:latin typeface="Calibri" pitchFamily="34" charset="0"/>
              </a:rPr>
              <a:t>It is important for providers to understand the four core concepts of trans identity:</a:t>
            </a:r>
          </a:p>
          <a:p>
            <a:pPr marL="0" indent="0">
              <a:buNone/>
            </a:pPr>
            <a:endParaRPr lang="en-US" dirty="0"/>
          </a:p>
        </p:txBody>
      </p:sp>
      <p:graphicFrame>
        <p:nvGraphicFramePr>
          <p:cNvPr id="6" name="Content Placeholder 3"/>
          <p:cNvGraphicFramePr>
            <a:graphicFrameLocks noGrp="1"/>
          </p:cNvGraphicFramePr>
          <p:nvPr>
            <p:ph idx="10"/>
            <p:extLst/>
          </p:nvPr>
        </p:nvGraphicFramePr>
        <p:xfrm>
          <a:off x="6192838" y="1524000"/>
          <a:ext cx="5718175" cy="408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8292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Minority Stress Theory</a:t>
            </a:r>
          </a:p>
        </p:txBody>
      </p:sp>
      <p:graphicFrame>
        <p:nvGraphicFramePr>
          <p:cNvPr id="4" name="Content Placeholder 3"/>
          <p:cNvGraphicFramePr>
            <a:graphicFrameLocks noGrp="1"/>
          </p:cNvGraphicFramePr>
          <p:nvPr>
            <p:ph idx="1"/>
          </p:nvPr>
        </p:nvGraphicFramePr>
        <p:xfrm>
          <a:off x="694480" y="1678329"/>
          <a:ext cx="11227443" cy="412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00193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Minority Stress Theory</a:t>
            </a:r>
          </a:p>
        </p:txBody>
      </p:sp>
      <p:sp>
        <p:nvSpPr>
          <p:cNvPr id="3" name="Content Placeholder 2"/>
          <p:cNvSpPr>
            <a:spLocks noGrp="1"/>
          </p:cNvSpPr>
          <p:nvPr>
            <p:ph idx="1"/>
          </p:nvPr>
        </p:nvSpPr>
        <p:spPr>
          <a:xfrm>
            <a:off x="677761" y="1678329"/>
            <a:ext cx="11227443" cy="4751654"/>
          </a:xfrm>
        </p:spPr>
        <p:txBody>
          <a:bodyPr>
            <a:normAutofit fontScale="85000" lnSpcReduction="20000"/>
          </a:bodyPr>
          <a:lstStyle/>
          <a:p>
            <a:pPr lvl="0"/>
            <a:r>
              <a:rPr lang="en-US" b="1" dirty="0"/>
              <a:t>Suggests that sexual minority individuals are at greater risk for health problems </a:t>
            </a:r>
            <a:r>
              <a:rPr lang="en-US" dirty="0"/>
              <a:t>than heterosexuals, because of the greater exposure to social stress related to prejudice and stigma.</a:t>
            </a:r>
          </a:p>
          <a:p>
            <a:pPr lvl="0"/>
            <a:r>
              <a:rPr lang="en-US" b="1" dirty="0"/>
              <a:t>Prejudice-related stressful life events have a unique deleterious impact on health</a:t>
            </a:r>
            <a:r>
              <a:rPr lang="en-US" dirty="0"/>
              <a:t> that persists above and beyond the effect of stressful life events unrelated to prejudice.</a:t>
            </a:r>
          </a:p>
          <a:p>
            <a:pPr marL="0" indent="0" algn="r">
              <a:buNone/>
            </a:pPr>
            <a:r>
              <a:rPr lang="en-US" sz="2100" dirty="0"/>
              <a:t>Frost, </a:t>
            </a:r>
            <a:r>
              <a:rPr lang="en-US" sz="2100" dirty="0" err="1"/>
              <a:t>Lehavot</a:t>
            </a:r>
            <a:r>
              <a:rPr lang="en-US" sz="2100" dirty="0"/>
              <a:t>, &amp; Meyer, 2013</a:t>
            </a:r>
            <a:r>
              <a:rPr lang="en-US" sz="1800" dirty="0"/>
              <a:t/>
            </a:r>
            <a:br>
              <a:rPr lang="en-US" sz="1800" dirty="0"/>
            </a:br>
            <a:endParaRPr lang="en-US" sz="2100" dirty="0"/>
          </a:p>
          <a:p>
            <a:pPr lvl="0"/>
            <a:r>
              <a:rPr lang="en-US" dirty="0"/>
              <a:t>Sexual and gender minorities of color experience </a:t>
            </a:r>
            <a:r>
              <a:rPr lang="en-US" b="1" dirty="0"/>
              <a:t>higher levels of minority stressors</a:t>
            </a:r>
            <a:endParaRPr lang="en-US" dirty="0"/>
          </a:p>
          <a:p>
            <a:pPr lvl="0"/>
            <a:r>
              <a:rPr lang="en-US" b="1" dirty="0"/>
              <a:t>Sexual identity or </a:t>
            </a:r>
            <a:r>
              <a:rPr lang="en-US" b="1" u="sng" dirty="0"/>
              <a:t>non-</a:t>
            </a:r>
            <a:r>
              <a:rPr lang="en-US" b="1" dirty="0"/>
              <a:t>sexual </a:t>
            </a:r>
            <a:r>
              <a:rPr lang="en-US" b="1" dirty="0" smtClean="0"/>
              <a:t>identity is </a:t>
            </a:r>
            <a:r>
              <a:rPr lang="en-US" b="1" dirty="0"/>
              <a:t>inseparable</a:t>
            </a:r>
            <a:r>
              <a:rPr lang="en-US" dirty="0"/>
              <a:t> from other identities (e.g. race/ethnicity, gender)</a:t>
            </a:r>
          </a:p>
          <a:p>
            <a:pPr marL="0" lvl="0" indent="0" algn="r">
              <a:buNone/>
            </a:pPr>
            <a:r>
              <a:rPr lang="en-US" sz="2100" dirty="0" err="1"/>
              <a:t>Balasam</a:t>
            </a:r>
            <a:r>
              <a:rPr lang="en-US" sz="2100" dirty="0"/>
              <a:t>, Molina, </a:t>
            </a:r>
            <a:r>
              <a:rPr lang="en-US" sz="2100" dirty="0" err="1"/>
              <a:t>Beadnell</a:t>
            </a:r>
            <a:r>
              <a:rPr lang="en-US" sz="2100" dirty="0"/>
              <a:t>, </a:t>
            </a:r>
            <a:r>
              <a:rPr lang="en-US" sz="2100" dirty="0" err="1"/>
              <a:t>Simoni</a:t>
            </a:r>
            <a:r>
              <a:rPr lang="en-US" sz="2100" dirty="0"/>
              <a:t>, &amp; </a:t>
            </a:r>
            <a:r>
              <a:rPr lang="en-US" sz="2100" dirty="0" err="1"/>
              <a:t>Walthers</a:t>
            </a:r>
            <a:r>
              <a:rPr lang="en-US" sz="2100" dirty="0"/>
              <a:t>, 2011</a:t>
            </a:r>
          </a:p>
          <a:p>
            <a:endParaRPr lang="en-US" dirty="0"/>
          </a:p>
        </p:txBody>
      </p:sp>
    </p:spTree>
    <p:extLst>
      <p:ext uri="{BB962C8B-B14F-4D97-AF65-F5344CB8AC3E}">
        <p14:creationId xmlns:p14="http://schemas.microsoft.com/office/powerpoint/2010/main" val="2851902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360" y="228885"/>
            <a:ext cx="11667280" cy="1296364"/>
          </a:xfrm>
        </p:spPr>
        <p:txBody>
          <a:bodyPr>
            <a:normAutofit/>
          </a:bodyPr>
          <a:lstStyle/>
          <a:p>
            <a:r>
              <a:rPr lang="en-US" b="1" dirty="0"/>
              <a:t>Impact of Minority Stress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69826760"/>
              </p:ext>
            </p:extLst>
          </p:nvPr>
        </p:nvGraphicFramePr>
        <p:xfrm>
          <a:off x="1981200" y="1600200"/>
          <a:ext cx="8229600" cy="475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20726900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21" y="0"/>
            <a:ext cx="12186358" cy="6854826"/>
            <a:chOff x="2821" y="0"/>
            <a:chExt cx="12186358" cy="6854826"/>
          </a:xfrm>
        </p:grpSpPr>
        <p:graphicFrame>
          <p:nvGraphicFramePr>
            <p:cNvPr id="7" name="Object 6"/>
            <p:cNvGraphicFramePr>
              <a:graphicFrameLocks noChangeAspect="1"/>
            </p:cNvGraphicFramePr>
            <p:nvPr>
              <p:extLst/>
            </p:nvPr>
          </p:nvGraphicFramePr>
          <p:xfrm>
            <a:off x="2821" y="0"/>
            <a:ext cx="12186358" cy="6854826"/>
          </p:xfrm>
          <a:graphic>
            <a:graphicData uri="http://schemas.openxmlformats.org/presentationml/2006/ole">
              <mc:AlternateContent xmlns:mc="http://schemas.openxmlformats.org/markup-compatibility/2006">
                <mc:Choice xmlns:v="urn:schemas-microsoft-com:vml" Requires="v">
                  <p:oleObj spid="_x0000_s2054" r:id="rId4" imgW="16253640" imgH="9142560" progId="">
                    <p:embed/>
                  </p:oleObj>
                </mc:Choice>
                <mc:Fallback>
                  <p:oleObj r:id="rId4" imgW="16253640" imgH="9142560" progId="">
                    <p:embed/>
                    <p:pic>
                      <p:nvPicPr>
                        <p:cNvPr id="7" name="Object 6"/>
                        <p:cNvPicPr/>
                        <p:nvPr/>
                      </p:nvPicPr>
                      <p:blipFill>
                        <a:blip r:embed="rId5"/>
                        <a:stretch>
                          <a:fillRect/>
                        </a:stretch>
                      </p:blipFill>
                      <p:spPr>
                        <a:xfrm>
                          <a:off x="2821" y="0"/>
                          <a:ext cx="12186358" cy="6854826"/>
                        </a:xfrm>
                        <a:prstGeom prst="rect">
                          <a:avLst/>
                        </a:prstGeom>
                      </p:spPr>
                    </p:pic>
                  </p:oleObj>
                </mc:Fallback>
              </mc:AlternateContent>
            </a:graphicData>
          </a:graphic>
        </p:graphicFrame>
        <p:pic>
          <p:nvPicPr>
            <p:cNvPr id="9" name="Picture 2" descr="C:\Users\boeser\AppData\Local\Microsoft\Windows\Temporary Internet Files\Content.Outlook\50NMHPL5\lgbt_attc_logo_people-06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4799" y="1040859"/>
              <a:ext cx="931786" cy="698680"/>
            </a:xfrm>
            <a:prstGeom prst="rect">
              <a:avLst/>
            </a:prstGeom>
            <a:noFill/>
          </p:spPr>
        </p:pic>
      </p:grpSp>
      <p:sp>
        <p:nvSpPr>
          <p:cNvPr id="8" name="Title 1"/>
          <p:cNvSpPr>
            <a:spLocks noGrp="1"/>
          </p:cNvSpPr>
          <p:nvPr>
            <p:ph idx="1"/>
          </p:nvPr>
        </p:nvSpPr>
        <p:spPr>
          <a:xfrm>
            <a:off x="0" y="0"/>
            <a:ext cx="12191999" cy="866274"/>
          </a:xfrm>
          <a:noFill/>
        </p:spPr>
        <p:txBody>
          <a:bodyPr>
            <a:noAutofit/>
          </a:bodyPr>
          <a:lstStyle/>
          <a:p>
            <a:pPr marL="0" indent="0" algn="ctr">
              <a:buNone/>
            </a:pPr>
            <a:r>
              <a:rPr lang="en-US" sz="4000" b="1" dirty="0"/>
              <a:t>From Minority Stress Factors to Resiliency and Coping</a:t>
            </a:r>
          </a:p>
        </p:txBody>
      </p:sp>
      <p:sp>
        <p:nvSpPr>
          <p:cNvPr id="10" name="Slide Number Placeholder 3"/>
          <p:cNvSpPr txBox="1">
            <a:spLocks/>
          </p:cNvSpPr>
          <p:nvPr/>
        </p:nvSpPr>
        <p:spPr>
          <a:xfrm>
            <a:off x="9113741" y="6450385"/>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1119996-BF18-4DBE-A1C0-00A82C436D85}" type="slidenum">
              <a:rPr lang="en-US" smtClean="0"/>
              <a:pPr algn="r"/>
              <a:t>63</a:t>
            </a:fld>
            <a:endParaRPr lang="en-US" dirty="0"/>
          </a:p>
        </p:txBody>
      </p:sp>
    </p:spTree>
    <p:extLst>
      <p:ext uri="{BB962C8B-B14F-4D97-AF65-F5344CB8AC3E}">
        <p14:creationId xmlns:p14="http://schemas.microsoft.com/office/powerpoint/2010/main" val="30290721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Resiliency &amp; Coping</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dirty="0"/>
              <a:t>Some studies on resilience and coping found </a:t>
            </a:r>
            <a:r>
              <a:rPr lang="en-US" b="1" dirty="0"/>
              <a:t>some LGBT people of color do not show negative additive effects</a:t>
            </a:r>
            <a:r>
              <a:rPr lang="en-US" dirty="0"/>
              <a:t> of discrimination</a:t>
            </a:r>
          </a:p>
          <a:p>
            <a:endParaRPr lang="en-US" dirty="0"/>
          </a:p>
          <a:p>
            <a:r>
              <a:rPr lang="en-US" dirty="0"/>
              <a:t>It is possible that LGBT people of color, having experienced discrimination as racial/ethnic minorities, </a:t>
            </a:r>
            <a:r>
              <a:rPr lang="en-US" b="1" dirty="0"/>
              <a:t>may have learned more ways of coping </a:t>
            </a:r>
            <a:r>
              <a:rPr lang="en-US" dirty="0"/>
              <a:t>with discrimination, which benefits them when experiencing it based on being a sexual minority</a:t>
            </a:r>
          </a:p>
          <a:p>
            <a:endParaRPr lang="en-US" dirty="0"/>
          </a:p>
        </p:txBody>
      </p:sp>
      <p:sp>
        <p:nvSpPr>
          <p:cNvPr id="4" name="Slide Number Placeholder 3"/>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40372781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Coping S</a:t>
            </a:r>
            <a:r>
              <a:rPr lang="en-US" dirty="0" smtClean="0"/>
              <a:t>trategies</a:t>
            </a:r>
            <a:endParaRPr lang="en-US" dirty="0"/>
          </a:p>
        </p:txBody>
      </p:sp>
      <p:sp>
        <p:nvSpPr>
          <p:cNvPr id="3" name="Content Placeholder 2"/>
          <p:cNvSpPr>
            <a:spLocks noGrp="1"/>
          </p:cNvSpPr>
          <p:nvPr>
            <p:ph idx="1"/>
          </p:nvPr>
        </p:nvSpPr>
        <p:spPr/>
        <p:txBody>
          <a:bodyPr>
            <a:normAutofit lnSpcReduction="10000"/>
          </a:bodyPr>
          <a:lstStyle/>
          <a:p>
            <a:pPr lvl="0"/>
            <a:r>
              <a:rPr lang="en-US" b="1" dirty="0"/>
              <a:t>Extrapolating</a:t>
            </a:r>
            <a:r>
              <a:rPr lang="en-US" dirty="0"/>
              <a:t> from the coping strategies of other sexual minorities (e.g., LGBT)</a:t>
            </a:r>
          </a:p>
          <a:p>
            <a:pPr lvl="0"/>
            <a:r>
              <a:rPr lang="en-US" dirty="0"/>
              <a:t>Creating and/or being members of </a:t>
            </a:r>
            <a:r>
              <a:rPr lang="en-US" b="1" dirty="0"/>
              <a:t>a strong community</a:t>
            </a:r>
            <a:endParaRPr lang="en-US" dirty="0"/>
          </a:p>
          <a:p>
            <a:pPr lvl="0"/>
            <a:r>
              <a:rPr lang="en-US" b="1" dirty="0"/>
              <a:t>Using social networks </a:t>
            </a:r>
            <a:r>
              <a:rPr lang="en-US" dirty="0"/>
              <a:t>both interpersonal and digital (social media)</a:t>
            </a:r>
          </a:p>
          <a:p>
            <a:pPr lvl="0"/>
            <a:r>
              <a:rPr lang="en-US" b="1" dirty="0"/>
              <a:t>Managing discrimination</a:t>
            </a:r>
            <a:endParaRPr lang="en-US" dirty="0"/>
          </a:p>
          <a:p>
            <a:pPr lvl="1"/>
            <a:r>
              <a:rPr lang="en-US" dirty="0"/>
              <a:t>Determine if it is threatening</a:t>
            </a:r>
          </a:p>
          <a:p>
            <a:pPr lvl="1"/>
            <a:r>
              <a:rPr lang="en-US" dirty="0"/>
              <a:t>Determine if resources are available to counter it</a:t>
            </a:r>
          </a:p>
          <a:p>
            <a:pPr lvl="1"/>
            <a:r>
              <a:rPr lang="en-US" dirty="0"/>
              <a:t>Talking about it with others</a:t>
            </a:r>
          </a:p>
        </p:txBody>
      </p:sp>
    </p:spTree>
    <p:extLst>
      <p:ext uri="{BB962C8B-B14F-4D97-AF65-F5344CB8AC3E}">
        <p14:creationId xmlns:p14="http://schemas.microsoft.com/office/powerpoint/2010/main" val="6096338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1775"/>
            <a:ext cx="11668125" cy="1295400"/>
          </a:xfrm>
        </p:spPr>
        <p:txBody>
          <a:bodyPr/>
          <a:lstStyle/>
          <a:p>
            <a:r>
              <a:rPr lang="en-US" dirty="0"/>
              <a:t>Specific Recommendations</a:t>
            </a:r>
          </a:p>
        </p:txBody>
      </p:sp>
      <p:sp>
        <p:nvSpPr>
          <p:cNvPr id="3" name="Content Placeholder 2"/>
          <p:cNvSpPr>
            <a:spLocks noGrp="1"/>
          </p:cNvSpPr>
          <p:nvPr>
            <p:ph idx="4294967295"/>
          </p:nvPr>
        </p:nvSpPr>
        <p:spPr>
          <a:xfrm>
            <a:off x="0" y="1677988"/>
            <a:ext cx="11668125" cy="4121150"/>
          </a:xfrm>
        </p:spPr>
        <p:txBody>
          <a:bodyPr>
            <a:noAutofit/>
          </a:bodyPr>
          <a:lstStyle/>
          <a:p>
            <a:pPr lvl="0"/>
            <a:r>
              <a:rPr lang="en-US" sz="3600" dirty="0"/>
              <a:t>Recognize </a:t>
            </a:r>
            <a:r>
              <a:rPr lang="en-US" sz="3600" b="1" dirty="0"/>
              <a:t>minority stress as a factor that may impact health </a:t>
            </a:r>
            <a:r>
              <a:rPr lang="en-US" sz="3600" dirty="0"/>
              <a:t>outcomes for sexual minorities </a:t>
            </a:r>
          </a:p>
          <a:p>
            <a:pPr lvl="0"/>
            <a:r>
              <a:rPr lang="en-US" sz="3600" dirty="0"/>
              <a:t>Understand that for </a:t>
            </a:r>
            <a:r>
              <a:rPr lang="en-US" sz="3600" dirty="0" smtClean="0"/>
              <a:t>trans individuals of </a:t>
            </a:r>
            <a:r>
              <a:rPr lang="en-US" sz="3600" dirty="0"/>
              <a:t>color there may be </a:t>
            </a:r>
            <a:r>
              <a:rPr lang="en-US" sz="3600" b="1" dirty="0"/>
              <a:t>*triple jeopardy*</a:t>
            </a:r>
            <a:r>
              <a:rPr lang="en-US" sz="3600" dirty="0"/>
              <a:t> (race/ethnicity + sexual + gender minority stress)</a:t>
            </a:r>
          </a:p>
          <a:p>
            <a:pPr lvl="0"/>
            <a:r>
              <a:rPr lang="en-US" sz="3600" dirty="0"/>
              <a:t>Assess for minority stress factors in order to </a:t>
            </a:r>
            <a:r>
              <a:rPr lang="en-US" sz="3600" b="1" dirty="0"/>
              <a:t>validate and provide space for </a:t>
            </a:r>
            <a:r>
              <a:rPr lang="en-US" sz="3600" b="1" dirty="0" smtClean="0"/>
              <a:t>LGBT </a:t>
            </a:r>
            <a:r>
              <a:rPr lang="en-US" sz="3600" dirty="0"/>
              <a:t>to address the minority stress explicitly</a:t>
            </a:r>
          </a:p>
        </p:txBody>
      </p:sp>
    </p:spTree>
    <p:extLst>
      <p:ext uri="{BB962C8B-B14F-4D97-AF65-F5344CB8AC3E}">
        <p14:creationId xmlns:p14="http://schemas.microsoft.com/office/powerpoint/2010/main" val="35028618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idx="1"/>
          </p:nvPr>
        </p:nvSpPr>
        <p:spPr/>
        <p:txBody>
          <a:bodyPr>
            <a:normAutofit/>
          </a:bodyPr>
          <a:lstStyle/>
          <a:p>
            <a:pPr>
              <a:lnSpc>
                <a:spcPct val="110000"/>
              </a:lnSpc>
            </a:pPr>
            <a:r>
              <a:rPr lang="en-US" dirty="0"/>
              <a:t>Minority stress is experienced by racial/ethnic, sexual, and gender minorities that </a:t>
            </a:r>
            <a:r>
              <a:rPr lang="en-US" b="1" dirty="0"/>
              <a:t>may relate to mental and physical health disparities</a:t>
            </a:r>
          </a:p>
          <a:p>
            <a:pPr>
              <a:lnSpc>
                <a:spcPct val="110000"/>
              </a:lnSpc>
              <a:buNone/>
            </a:pPr>
            <a:endParaRPr lang="en-US" dirty="0"/>
          </a:p>
          <a:p>
            <a:r>
              <a:rPr lang="en-US" b="1" dirty="0"/>
              <a:t>Providers can have a positive impact </a:t>
            </a:r>
            <a:r>
              <a:rPr lang="en-US" dirty="0"/>
              <a:t>based on principles of self-awareness, cultural humility, and client resiliency</a:t>
            </a:r>
          </a:p>
        </p:txBody>
      </p:sp>
      <p:sp>
        <p:nvSpPr>
          <p:cNvPr id="4" name="Slide Number Placeholder 3"/>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40434355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Comments?</a:t>
            </a:r>
            <a:endParaRPr lang="en-US" dirty="0"/>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5656860" y="1427020"/>
            <a:ext cx="5773222" cy="3848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7473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numCol="2">
            <a:normAutofit/>
          </a:bodyPr>
          <a:lstStyle/>
          <a:p>
            <a:r>
              <a:rPr lang="en-US" sz="1800" dirty="0">
                <a:latin typeface="Calibri" charset="0"/>
              </a:rPr>
              <a:t>GLAAD Transgender Resources: </a:t>
            </a:r>
            <a:r>
              <a:rPr lang="en-US" sz="1800" dirty="0">
                <a:latin typeface="Calibri" charset="0"/>
                <a:hlinkClick r:id="rId3"/>
              </a:rPr>
              <a:t>http://www.glaad.org/transgender/resources</a:t>
            </a:r>
            <a:r>
              <a:rPr lang="en-US" sz="1800" dirty="0">
                <a:latin typeface="Calibri" charset="0"/>
              </a:rPr>
              <a:t> </a:t>
            </a:r>
          </a:p>
          <a:p>
            <a:r>
              <a:rPr lang="en-US" sz="1800" dirty="0">
                <a:latin typeface="Calibri" charset="0"/>
              </a:rPr>
              <a:t>Transgender Foundation of America: </a:t>
            </a:r>
            <a:r>
              <a:rPr lang="en-US" sz="1800" dirty="0">
                <a:latin typeface="Calibri" charset="0"/>
                <a:hlinkClick r:id="rId4"/>
              </a:rPr>
              <a:t>http://www.tgctr.org/about/</a:t>
            </a:r>
            <a:r>
              <a:rPr lang="en-US" sz="1800" dirty="0">
                <a:latin typeface="Calibri" charset="0"/>
              </a:rPr>
              <a:t> </a:t>
            </a:r>
          </a:p>
          <a:p>
            <a:r>
              <a:rPr lang="en-US" sz="1800" dirty="0">
                <a:latin typeface="Calibri" charset="0"/>
              </a:rPr>
              <a:t>National Center for Transgender Equality: </a:t>
            </a:r>
            <a:r>
              <a:rPr lang="en-US" sz="1800" dirty="0">
                <a:latin typeface="Calibri" charset="0"/>
                <a:hlinkClick r:id="rId5"/>
              </a:rPr>
              <a:t>http://transequality.org/</a:t>
            </a:r>
            <a:r>
              <a:rPr lang="en-US" sz="1800" dirty="0">
                <a:latin typeface="Calibri" charset="0"/>
              </a:rPr>
              <a:t>  </a:t>
            </a:r>
          </a:p>
          <a:p>
            <a:r>
              <a:rPr lang="en-US" sz="1800" dirty="0">
                <a:latin typeface="Calibri" charset="0"/>
              </a:rPr>
              <a:t>Transgender Care Health Information Archive: </a:t>
            </a:r>
            <a:r>
              <a:rPr lang="en-US" sz="1800" dirty="0">
                <a:latin typeface="Calibri" charset="0"/>
                <a:hlinkClick r:id="rId6"/>
              </a:rPr>
              <a:t>http://www.transgendercare.com/medical/resources/</a:t>
            </a:r>
            <a:r>
              <a:rPr lang="en-US" sz="1800" dirty="0">
                <a:latin typeface="Calibri" charset="0"/>
              </a:rPr>
              <a:t> </a:t>
            </a:r>
            <a:endParaRPr lang="en-US" sz="1800" dirty="0" smtClean="0">
              <a:latin typeface="Calibri" charset="0"/>
            </a:endParaRPr>
          </a:p>
          <a:p>
            <a:r>
              <a:rPr lang="en-US" sz="1800" dirty="0">
                <a:latin typeface="Calibri" charset="0"/>
              </a:rPr>
              <a:t>Center of Excellence for Transgender Health: </a:t>
            </a:r>
            <a:r>
              <a:rPr lang="en-US" sz="1800" dirty="0">
                <a:latin typeface="Calibri" charset="0"/>
                <a:hlinkClick r:id="rId7"/>
              </a:rPr>
              <a:t>http://transhealth.ucsf.edu/trans?page=protocol-evidence</a:t>
            </a:r>
            <a:r>
              <a:rPr lang="en-US" sz="1800" dirty="0">
                <a:latin typeface="Calibri" charset="0"/>
              </a:rPr>
              <a:t> </a:t>
            </a:r>
          </a:p>
          <a:p>
            <a:endParaRPr lang="en-US" sz="1800" dirty="0" smtClean="0">
              <a:latin typeface="Calibri" charset="0"/>
            </a:endParaRPr>
          </a:p>
          <a:p>
            <a:pPr marL="0" indent="0">
              <a:buNone/>
            </a:pPr>
            <a:endParaRPr lang="en-US" sz="1800" dirty="0">
              <a:latin typeface="Calibri" charset="0"/>
            </a:endParaRPr>
          </a:p>
          <a:p>
            <a:r>
              <a:rPr lang="en-US" sz="1800" dirty="0">
                <a:latin typeface="Calibri" charset="0"/>
              </a:rPr>
              <a:t>American Congress of Obstetricians and Gynecologists: Women’s Health Care Physicians: Health Care for Transgender Individuals:  </a:t>
            </a:r>
            <a:r>
              <a:rPr lang="en-US" sz="1800" dirty="0">
                <a:latin typeface="Calibri" charset="0"/>
                <a:hlinkClick r:id="rId8"/>
              </a:rPr>
              <a:t>http://www.acog.org/Resources-And-Publications/Committee-Opinions/Committee-on-Health-Care-for-Underserved-Women/Health-Care-for-Transgender-Individuals</a:t>
            </a:r>
            <a:r>
              <a:rPr lang="en-US" sz="1800" dirty="0">
                <a:latin typeface="Calibri" charset="0"/>
              </a:rPr>
              <a:t>   </a:t>
            </a:r>
          </a:p>
          <a:p>
            <a:r>
              <a:rPr lang="en-US" sz="1800" dirty="0" smtClean="0">
                <a:latin typeface="Calibri" charset="0"/>
              </a:rPr>
              <a:t>Transgender </a:t>
            </a:r>
            <a:r>
              <a:rPr lang="en-US" sz="1800" dirty="0">
                <a:latin typeface="Calibri" charset="0"/>
              </a:rPr>
              <a:t>Health Services Working Group, City and County of San Francisco. (2007). </a:t>
            </a:r>
            <a:r>
              <a:rPr lang="en-US" sz="1800" i="1" dirty="0">
                <a:latin typeface="Calibri" charset="0"/>
              </a:rPr>
              <a:t>Transgender HIV Health Services Best Practices Guidelines</a:t>
            </a:r>
            <a:r>
              <a:rPr lang="en-US" sz="1800" dirty="0">
                <a:latin typeface="Calibri" charset="0"/>
              </a:rPr>
              <a:t>. Accessed online January 15, 2010 from: </a:t>
            </a:r>
            <a:r>
              <a:rPr lang="en-US" sz="1800" dirty="0">
                <a:latin typeface="Calibri" charset="0"/>
                <a:hlinkClick r:id="rId9"/>
              </a:rPr>
              <a:t>http://careacttarget.org/library/tgguidelines.pdf</a:t>
            </a:r>
          </a:p>
        </p:txBody>
      </p:sp>
    </p:spTree>
    <p:extLst>
      <p:ext uri="{BB962C8B-B14F-4D97-AF65-F5344CB8AC3E}">
        <p14:creationId xmlns:p14="http://schemas.microsoft.com/office/powerpoint/2010/main" val="405113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Defining Transgender:</a:t>
            </a:r>
            <a:endParaRPr lang="en-US" dirty="0"/>
          </a:p>
        </p:txBody>
      </p:sp>
      <p:sp>
        <p:nvSpPr>
          <p:cNvPr id="4" name="Content Placeholder 3"/>
          <p:cNvSpPr>
            <a:spLocks noGrp="1"/>
          </p:cNvSpPr>
          <p:nvPr>
            <p:ph idx="10"/>
          </p:nvPr>
        </p:nvSpPr>
        <p:spPr>
          <a:xfrm>
            <a:off x="254644" y="1539067"/>
            <a:ext cx="6450956" cy="3856185"/>
          </a:xfrm>
        </p:spPr>
        <p:txBody>
          <a:bodyPr>
            <a:normAutofit fontScale="92500" lnSpcReduction="20000"/>
          </a:bodyPr>
          <a:lstStyle/>
          <a:p>
            <a:pPr marL="0" indent="0">
              <a:spcBef>
                <a:spcPts val="0"/>
              </a:spcBef>
              <a:buNone/>
            </a:pPr>
            <a:r>
              <a:rPr lang="en-US" dirty="0" smtClean="0"/>
              <a:t>It is critically important for providers to respect and use trans clients names &amp; pronouns:</a:t>
            </a:r>
          </a:p>
          <a:p>
            <a:pPr lvl="1"/>
            <a:r>
              <a:rPr lang="en-US" dirty="0" smtClean="0"/>
              <a:t>Preferred names and/or pronouns may change and may not match current identity documents.</a:t>
            </a:r>
          </a:p>
          <a:p>
            <a:pPr lvl="1"/>
            <a:r>
              <a:rPr lang="en-US" dirty="0" smtClean="0"/>
              <a:t>Ask clients name and pronoun preference.</a:t>
            </a:r>
          </a:p>
          <a:p>
            <a:pPr lvl="1"/>
            <a:r>
              <a:rPr lang="en-US" dirty="0" smtClean="0"/>
              <a:t>Use client’s preferred name and pronouns.</a:t>
            </a:r>
          </a:p>
          <a:p>
            <a:pPr marL="0" indent="0">
              <a:buNone/>
            </a:pPr>
            <a:endParaRPr lang="en-US" dirty="0"/>
          </a:p>
        </p:txBody>
      </p:sp>
      <p:pic>
        <p:nvPicPr>
          <p:cNvPr id="4100"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7192441" y="1898216"/>
            <a:ext cx="4453553" cy="3137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8853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863015"/>
          </a:xfrm>
        </p:spPr>
        <p:txBody>
          <a:bodyPr/>
          <a:lstStyle/>
          <a:p>
            <a:r>
              <a:rPr lang="en-US" dirty="0" smtClean="0"/>
              <a:t>References:</a:t>
            </a:r>
            <a:endParaRPr lang="en-US" dirty="0"/>
          </a:p>
        </p:txBody>
      </p:sp>
      <p:sp>
        <p:nvSpPr>
          <p:cNvPr id="3" name="Content Placeholder 2"/>
          <p:cNvSpPr>
            <a:spLocks noGrp="1"/>
          </p:cNvSpPr>
          <p:nvPr>
            <p:ph idx="1"/>
          </p:nvPr>
        </p:nvSpPr>
        <p:spPr>
          <a:xfrm>
            <a:off x="254644" y="1205345"/>
            <a:ext cx="11667280" cy="4059382"/>
          </a:xfrm>
        </p:spPr>
        <p:txBody>
          <a:bodyPr numCol="2">
            <a:noAutofit/>
          </a:bodyPr>
          <a:lstStyle/>
          <a:p>
            <a:pPr lvl="0"/>
            <a:r>
              <a:rPr lang="en-US" sz="1300" dirty="0" err="1"/>
              <a:t>Asscheman</a:t>
            </a:r>
            <a:r>
              <a:rPr lang="en-US" sz="1300" dirty="0"/>
              <a:t>, H., </a:t>
            </a:r>
            <a:r>
              <a:rPr lang="en-US" sz="1300" dirty="0" err="1"/>
              <a:t>T'Sjoen</a:t>
            </a:r>
            <a:r>
              <a:rPr lang="en-US" sz="1300" dirty="0"/>
              <a:t>, G.G. &amp; </a:t>
            </a:r>
            <a:r>
              <a:rPr lang="en-US" sz="1300" dirty="0" err="1"/>
              <a:t>Gooren</a:t>
            </a:r>
            <a:r>
              <a:rPr lang="en-US" sz="1300" dirty="0"/>
              <a:t>, L.J. (2014). Morbidity in a Multisite Retrospective Study of Cross-Sex Hormone-Treated Transgender Persons.  Endocrine Society’s 96</a:t>
            </a:r>
            <a:r>
              <a:rPr lang="en-US" sz="1300" baseline="30000" dirty="0"/>
              <a:t>th</a:t>
            </a:r>
            <a:r>
              <a:rPr lang="en-US" sz="1300" dirty="0"/>
              <a:t> Annual Meeting and Expo. Presentation number: OR42-3. Downloaded on 3/12/2015 from </a:t>
            </a:r>
            <a:r>
              <a:rPr lang="en-US" sz="1300" u="sng" dirty="0">
                <a:hlinkClick r:id="rId3"/>
              </a:rPr>
              <a:t>http://press.endocrine.org/doi/abs/10.1210/endo-meetings.2014.RE.2.OR42-3</a:t>
            </a:r>
            <a:r>
              <a:rPr lang="en-US" sz="1300" dirty="0"/>
              <a:t>. </a:t>
            </a:r>
          </a:p>
          <a:p>
            <a:pPr lvl="0"/>
            <a:r>
              <a:rPr lang="en-US" sz="1300" dirty="0" err="1"/>
              <a:t>Baral</a:t>
            </a:r>
            <a:r>
              <a:rPr lang="en-US" sz="1300" dirty="0"/>
              <a:t>, S., Todd, C., </a:t>
            </a:r>
            <a:r>
              <a:rPr lang="en-US" sz="1300" dirty="0" err="1"/>
              <a:t>Aumakhan</a:t>
            </a:r>
            <a:r>
              <a:rPr lang="en-US" sz="1300" dirty="0"/>
              <a:t>, B., Lloyd, J., </a:t>
            </a:r>
            <a:r>
              <a:rPr lang="en-US" sz="1300" dirty="0" err="1"/>
              <a:t>Delegchoimbol</a:t>
            </a:r>
            <a:r>
              <a:rPr lang="en-US" sz="1300" dirty="0"/>
              <a:t>, A., &amp; Sabin, K. (2013). HIV among female sex workers in the Central Asian Republics, Afghanistan, and Mongolia: Contexts and convergence with drug use. </a:t>
            </a:r>
            <a:r>
              <a:rPr lang="en-US" sz="1300" i="1" dirty="0"/>
              <a:t>Drug and Alcohol Dependence,</a:t>
            </a:r>
            <a:r>
              <a:rPr lang="en-US" sz="1300" dirty="0"/>
              <a:t> </a:t>
            </a:r>
            <a:r>
              <a:rPr lang="en-US" sz="1300" i="1" dirty="0"/>
              <a:t>132</a:t>
            </a:r>
            <a:r>
              <a:rPr lang="en-US" sz="1300" dirty="0"/>
              <a:t>(1), S13-S16. doi:doi:10.1016/j.drugalcdep.2013.07.004  </a:t>
            </a:r>
          </a:p>
          <a:p>
            <a:pPr lvl="0"/>
            <a:r>
              <a:rPr lang="en-US" sz="1300" dirty="0"/>
              <a:t>Birth-</a:t>
            </a:r>
            <a:r>
              <a:rPr lang="en-US" sz="1300" dirty="0" err="1"/>
              <a:t>Melander</a:t>
            </a:r>
            <a:r>
              <a:rPr lang="en-US" sz="1300" dirty="0"/>
              <a:t>, P., </a:t>
            </a:r>
            <a:r>
              <a:rPr lang="en-US" sz="1300" dirty="0" err="1"/>
              <a:t>Sheoran</a:t>
            </a:r>
            <a:r>
              <a:rPr lang="en-US" sz="1300" dirty="0"/>
              <a:t>, B., </a:t>
            </a:r>
            <a:r>
              <a:rPr lang="en-US" sz="1300" dirty="0" err="1"/>
              <a:t>Sheth</a:t>
            </a:r>
            <a:r>
              <a:rPr lang="en-US" sz="1300" dirty="0"/>
              <a:t>, L, Bermudez C, Drone J, Wood W, Schroeder K. (2010). Understanding sociocultural and psychological factors affecting transgender people of color in San Francisco. </a:t>
            </a:r>
            <a:r>
              <a:rPr lang="en-US" sz="1300" i="1" dirty="0"/>
              <a:t>The Journal of the Association of Nurses in AIDS Care: JANAC</a:t>
            </a:r>
            <a:r>
              <a:rPr lang="en-US" sz="1300" dirty="0"/>
              <a:t>, 21(3):207-20.</a:t>
            </a:r>
          </a:p>
          <a:p>
            <a:pPr lvl="0"/>
            <a:r>
              <a:rPr lang="en-US" sz="1300" dirty="0"/>
              <a:t>California Department of Health Services, Tobacco Control Section. (2004). Lesbians, Gays, Bisexuals, and Transgender Tobacco Use Survey: prepared by the Field Research Corporation, san Francisco, CA. Retrieved from </a:t>
            </a:r>
            <a:r>
              <a:rPr lang="en-US" sz="1300" u="sng" dirty="0">
                <a:hlinkClick r:id="rId4"/>
              </a:rPr>
              <a:t>http://</a:t>
            </a:r>
            <a:r>
              <a:rPr lang="en-US" sz="1300" u="sng" dirty="0" smtClean="0">
                <a:hlinkClick r:id="rId4"/>
              </a:rPr>
              <a:t>citesource.trincoll.edu/apa/apagovreportweb.pdf</a:t>
            </a:r>
            <a:endParaRPr lang="en-US" sz="1300" u="sng" dirty="0"/>
          </a:p>
          <a:p>
            <a:pPr lvl="0"/>
            <a:endParaRPr lang="en-US" sz="1300" u="sng" dirty="0" smtClean="0"/>
          </a:p>
          <a:p>
            <a:pPr lvl="0"/>
            <a:endParaRPr lang="en-US" sz="1300" u="sng" dirty="0"/>
          </a:p>
          <a:p>
            <a:pPr lvl="0"/>
            <a:endParaRPr lang="en-US" sz="1300" u="sng" dirty="0" smtClean="0"/>
          </a:p>
          <a:p>
            <a:pPr lvl="0"/>
            <a:endParaRPr lang="en-US" sz="1300" u="sng" dirty="0"/>
          </a:p>
          <a:p>
            <a:pPr lvl="0"/>
            <a:endParaRPr lang="en-US" sz="1300" u="sng" dirty="0" smtClean="0"/>
          </a:p>
          <a:p>
            <a:pPr lvl="0"/>
            <a:endParaRPr lang="en-US" sz="1300" dirty="0" smtClean="0"/>
          </a:p>
          <a:p>
            <a:pPr lvl="0"/>
            <a:r>
              <a:rPr lang="en-US" sz="1300" dirty="0" smtClean="0"/>
              <a:t>Center </a:t>
            </a:r>
            <a:r>
              <a:rPr lang="en-US" sz="1300" dirty="0"/>
              <a:t>of Excellence for Transgender Health (2011). Primary Care Protocol for Transgender Patient Care. University of California, San Francisco, Department of Family and Community Medicine. Downloaded on 3/12/2015 from </a:t>
            </a:r>
            <a:r>
              <a:rPr lang="en-US" sz="1300" u="sng" dirty="0">
                <a:hlinkClick r:id="rId5"/>
              </a:rPr>
              <a:t>http://transhealth.ucsf.edu/trans?page=protocol-00-00</a:t>
            </a:r>
            <a:r>
              <a:rPr lang="en-US" sz="1300" dirty="0"/>
              <a:t>.  </a:t>
            </a:r>
            <a:endParaRPr lang="en-US" sz="1300" dirty="0" smtClean="0"/>
          </a:p>
          <a:p>
            <a:pPr lvl="0"/>
            <a:r>
              <a:rPr lang="en-US" sz="1300" dirty="0" err="1" smtClean="0"/>
              <a:t>Conron</a:t>
            </a:r>
            <a:r>
              <a:rPr lang="en-US" sz="1300" dirty="0"/>
              <a:t>, K.J., Scott, G., </a:t>
            </a:r>
            <a:r>
              <a:rPr lang="en-US" sz="1300" dirty="0" err="1"/>
              <a:t>Stowell</a:t>
            </a:r>
            <a:r>
              <a:rPr lang="en-US" sz="1300" dirty="0"/>
              <a:t>, G.S., &amp; Landers, S.J. (2012). Transgender health in Massachusetts: Results from a household probability sample of adults. </a:t>
            </a:r>
            <a:r>
              <a:rPr lang="en-US" sz="1300" i="1" dirty="0"/>
              <a:t>American Journal of Public Health</a:t>
            </a:r>
            <a:r>
              <a:rPr lang="en-US" sz="1300" dirty="0"/>
              <a:t>, 102(1), 118-122. </a:t>
            </a:r>
            <a:r>
              <a:rPr lang="en-US" sz="1300" dirty="0" err="1"/>
              <a:t>Doi</a:t>
            </a:r>
            <a:r>
              <a:rPr lang="en-US" sz="1300" dirty="0"/>
              <a:t>: </a:t>
            </a:r>
            <a:r>
              <a:rPr lang="en-US" sz="1300" dirty="0" smtClean="0"/>
              <a:t>10.2105/AJPH.2011.300315</a:t>
            </a:r>
          </a:p>
          <a:p>
            <a:r>
              <a:rPr lang="en-US" sz="1400" dirty="0"/>
              <a:t>Ehrensaft, D. (2009). One pill makes you boy, one pill makes you girl. </a:t>
            </a:r>
            <a:r>
              <a:rPr lang="en-US" sz="1400" i="1" dirty="0"/>
              <a:t>International Journal of Applied Psychoanalytic Studies</a:t>
            </a:r>
            <a:r>
              <a:rPr lang="en-US" sz="1400" dirty="0"/>
              <a:t>, </a:t>
            </a:r>
            <a:r>
              <a:rPr lang="en-US" sz="1400" i="1" dirty="0"/>
              <a:t>6</a:t>
            </a:r>
            <a:r>
              <a:rPr lang="en-US" sz="1400" dirty="0"/>
              <a:t>(1), 12-24. </a:t>
            </a:r>
            <a:endParaRPr lang="en-US" sz="1300" dirty="0"/>
          </a:p>
          <a:p>
            <a:pPr lvl="0"/>
            <a:r>
              <a:rPr lang="en-US" sz="1300" dirty="0"/>
              <a:t>Fredriksen-Goldsen, K.I., Cook-Daniels, L., Kim, H.J., </a:t>
            </a:r>
            <a:r>
              <a:rPr lang="en-US" sz="1300" dirty="0" err="1"/>
              <a:t>Erosheva</a:t>
            </a:r>
            <a:r>
              <a:rPr lang="en-US" sz="1300" dirty="0"/>
              <a:t>, E.A., </a:t>
            </a:r>
            <a:r>
              <a:rPr lang="en-US" sz="1300" dirty="0" err="1"/>
              <a:t>Emlet</a:t>
            </a:r>
            <a:r>
              <a:rPr lang="en-US" sz="1300" dirty="0"/>
              <a:t>, C.A., Hoy-Ellis, C.P., </a:t>
            </a:r>
            <a:r>
              <a:rPr lang="en-US" sz="1300" dirty="0" err="1"/>
              <a:t>Goldsen</a:t>
            </a:r>
            <a:r>
              <a:rPr lang="en-US" sz="1300" dirty="0"/>
              <a:t>, J. &amp; </a:t>
            </a:r>
            <a:r>
              <a:rPr lang="en-US" sz="1300" dirty="0" err="1"/>
              <a:t>Muraco</a:t>
            </a:r>
            <a:r>
              <a:rPr lang="en-US" sz="1300" dirty="0"/>
              <a:t>, A. (2014). Physical and mental health of transgender older adults: an at-risk and underserved population. </a:t>
            </a:r>
            <a:r>
              <a:rPr lang="en-US" sz="1300" i="1" dirty="0"/>
              <a:t>The Gerontologist</a:t>
            </a:r>
            <a:r>
              <a:rPr lang="en-US" sz="1300" dirty="0"/>
              <a:t>, 54(3):488-500</a:t>
            </a:r>
            <a:r>
              <a:rPr lang="en-US" sz="1300" dirty="0" smtClean="0"/>
              <a:t>.</a:t>
            </a:r>
          </a:p>
          <a:p>
            <a:r>
              <a:rPr lang="en-US" sz="1300" dirty="0" err="1"/>
              <a:t>Garofalo</a:t>
            </a:r>
            <a:r>
              <a:rPr lang="en-US" sz="1300" dirty="0"/>
              <a:t>, R., Deleon, J., </a:t>
            </a:r>
            <a:r>
              <a:rPr lang="en-US" sz="1300" dirty="0" err="1"/>
              <a:t>Osmer</a:t>
            </a:r>
            <a:r>
              <a:rPr lang="en-US" sz="1300" dirty="0"/>
              <a:t>, E., Doll, M. &amp; Harper, G.W. (2006). Overlooked, misunderstood and at-risk: exploring the lives and HIV risk of ethnic minority male-to-female transgender youth. </a:t>
            </a:r>
            <a:r>
              <a:rPr lang="en-US" sz="1300" i="1" dirty="0"/>
              <a:t>Journal of Adolescent Health</a:t>
            </a:r>
            <a:r>
              <a:rPr lang="en-US" sz="1300" dirty="0"/>
              <a:t>, 38(3):230-6</a:t>
            </a:r>
            <a:r>
              <a:rPr lang="en-US" sz="1300" dirty="0" smtClean="0"/>
              <a:t>.</a:t>
            </a:r>
          </a:p>
          <a:p>
            <a:pPr lvl="0"/>
            <a:r>
              <a:rPr lang="en-US" sz="1300" dirty="0"/>
              <a:t>Gates, G.J. (2011). How many people are lesbian, gay, bisexual, and transgender? The Williams Institute.  Retrieved from </a:t>
            </a:r>
            <a:r>
              <a:rPr lang="en-US" sz="1300" u="sng" dirty="0">
                <a:hlinkClick r:id="rId6"/>
              </a:rPr>
              <a:t>http://williamsinstitute.law.ucla.edu/wp-content/uploads/Gates-How-Many-People-LGBT-Apr-2011.pdf</a:t>
            </a:r>
            <a:endParaRPr lang="en-US" sz="1300" u="sng" dirty="0"/>
          </a:p>
          <a:p>
            <a:endParaRPr lang="en-US" sz="1300" dirty="0"/>
          </a:p>
          <a:p>
            <a:pPr marL="0" lvl="0" indent="0">
              <a:buNone/>
            </a:pPr>
            <a:r>
              <a:rPr lang="en-US" sz="1300" dirty="0"/>
              <a:t> </a:t>
            </a:r>
          </a:p>
          <a:p>
            <a:endParaRPr lang="en-US" sz="1300" dirty="0"/>
          </a:p>
        </p:txBody>
      </p:sp>
    </p:spTree>
    <p:extLst>
      <p:ext uri="{BB962C8B-B14F-4D97-AF65-F5344CB8AC3E}">
        <p14:creationId xmlns:p14="http://schemas.microsoft.com/office/powerpoint/2010/main" val="11004005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863015"/>
          </a:xfrm>
        </p:spPr>
        <p:txBody>
          <a:bodyPr/>
          <a:lstStyle/>
          <a:p>
            <a:r>
              <a:rPr lang="en-US" dirty="0" smtClean="0"/>
              <a:t>References:</a:t>
            </a:r>
            <a:endParaRPr lang="en-US" dirty="0"/>
          </a:p>
        </p:txBody>
      </p:sp>
      <p:sp>
        <p:nvSpPr>
          <p:cNvPr id="3" name="Content Placeholder 2"/>
          <p:cNvSpPr>
            <a:spLocks noGrp="1"/>
          </p:cNvSpPr>
          <p:nvPr>
            <p:ph idx="1"/>
          </p:nvPr>
        </p:nvSpPr>
        <p:spPr>
          <a:xfrm>
            <a:off x="254644" y="1094510"/>
            <a:ext cx="11667280" cy="4142508"/>
          </a:xfrm>
        </p:spPr>
        <p:txBody>
          <a:bodyPr numCol="2">
            <a:noAutofit/>
          </a:bodyPr>
          <a:lstStyle/>
          <a:p>
            <a:pPr lvl="0"/>
            <a:r>
              <a:rPr lang="en-US" sz="1300" dirty="0"/>
              <a:t>Grant, J. M., </a:t>
            </a:r>
            <a:r>
              <a:rPr lang="en-US" sz="1300" dirty="0" err="1"/>
              <a:t>Mottet</a:t>
            </a:r>
            <a:r>
              <a:rPr lang="en-US" sz="1300" dirty="0"/>
              <a:t>, L. A., Tanis, J., Herman, J. L., Harrison, J., &amp; </a:t>
            </a:r>
            <a:r>
              <a:rPr lang="en-US" sz="1300" dirty="0" err="1"/>
              <a:t>Keisling</a:t>
            </a:r>
            <a:r>
              <a:rPr lang="en-US" sz="1300" dirty="0"/>
              <a:t>, M. (2010). National Transgender Discrimination Survey Report on health and health care. </a:t>
            </a:r>
            <a:r>
              <a:rPr lang="en-US" sz="1300" i="1" dirty="0"/>
              <a:t>National Center for Transgender Equality and National Gay and Lesbian Task Force. Washington, DC</a:t>
            </a:r>
            <a:r>
              <a:rPr lang="en-US" sz="1300" dirty="0"/>
              <a:t>, 1-23.</a:t>
            </a:r>
            <a:endParaRPr lang="en-US" sz="1300" u="sng" dirty="0"/>
          </a:p>
          <a:p>
            <a:r>
              <a:rPr lang="en-US" sz="1300" dirty="0" smtClean="0"/>
              <a:t>Grant</a:t>
            </a:r>
            <a:r>
              <a:rPr lang="en-US" sz="1300" dirty="0"/>
              <a:t>, J.M. </a:t>
            </a:r>
            <a:r>
              <a:rPr lang="en-US" sz="1300" dirty="0" err="1"/>
              <a:t>Mottet</a:t>
            </a:r>
            <a:r>
              <a:rPr lang="en-US" sz="1300" dirty="0"/>
              <a:t>, L.A. Tanis, J. Harrison, J., Herman, J.L. &amp; </a:t>
            </a:r>
            <a:r>
              <a:rPr lang="en-US" sz="1300" dirty="0" err="1"/>
              <a:t>Keisling</a:t>
            </a:r>
            <a:r>
              <a:rPr lang="en-US" sz="1300" dirty="0"/>
              <a:t>, M. (2011). Injustice at every turn: A report of the National Transgender Discrimination Survey. National Center for Transgender Equality &amp; National Gay and Lesbian Task Force. </a:t>
            </a:r>
            <a:endParaRPr lang="en-US" sz="1300" dirty="0" smtClean="0"/>
          </a:p>
          <a:p>
            <a:r>
              <a:rPr lang="en-US" sz="1400" dirty="0" err="1"/>
              <a:t>Hembree</a:t>
            </a:r>
            <a:r>
              <a:rPr lang="en-US" sz="1400" dirty="0"/>
              <a:t>, W. C., Cohen-</a:t>
            </a:r>
            <a:r>
              <a:rPr lang="en-US" sz="1400" dirty="0" err="1"/>
              <a:t>Kettenis</a:t>
            </a:r>
            <a:r>
              <a:rPr lang="en-US" sz="1400" dirty="0"/>
              <a:t>, P., </a:t>
            </a:r>
            <a:r>
              <a:rPr lang="en-US" sz="1400" dirty="0" err="1"/>
              <a:t>Delemarre</a:t>
            </a:r>
            <a:r>
              <a:rPr lang="en-US" sz="1400" dirty="0"/>
              <a:t>-van de Waal, H. A., </a:t>
            </a:r>
            <a:r>
              <a:rPr lang="en-US" sz="1400" dirty="0" err="1"/>
              <a:t>Gooren</a:t>
            </a:r>
            <a:r>
              <a:rPr lang="en-US" sz="1400" dirty="0"/>
              <a:t>, L. J., Meyer III, W. J., </a:t>
            </a:r>
            <a:r>
              <a:rPr lang="en-US" sz="1400" dirty="0" err="1"/>
              <a:t>Spack</a:t>
            </a:r>
            <a:r>
              <a:rPr lang="en-US" sz="1400" dirty="0"/>
              <a:t>, N. P., ... &amp; </a:t>
            </a:r>
            <a:r>
              <a:rPr lang="en-US" sz="1400" dirty="0" err="1"/>
              <a:t>Montori</a:t>
            </a:r>
            <a:r>
              <a:rPr lang="en-US" sz="1400" dirty="0"/>
              <a:t>, V. M. (2009). Endocrine treatment of transsexual persons: an Endocrine Society clinical practice guideline. </a:t>
            </a:r>
            <a:r>
              <a:rPr lang="en-US" sz="1400" i="1" dirty="0"/>
              <a:t>The Journal of Clinical Endocrinology &amp; Metabolism</a:t>
            </a:r>
            <a:r>
              <a:rPr lang="en-US" sz="1400" dirty="0"/>
              <a:t>, </a:t>
            </a:r>
            <a:r>
              <a:rPr lang="en-US" sz="1400" i="1" dirty="0"/>
              <a:t>94</a:t>
            </a:r>
            <a:r>
              <a:rPr lang="en-US" sz="1400" dirty="0"/>
              <a:t>(9), 3132-3154. </a:t>
            </a:r>
            <a:endParaRPr lang="en-US" sz="1300" u="sng" dirty="0"/>
          </a:p>
          <a:p>
            <a:r>
              <a:rPr lang="en-US" sz="1300" dirty="0" err="1"/>
              <a:t>Herbst</a:t>
            </a:r>
            <a:r>
              <a:rPr lang="en-US" sz="1300" dirty="0"/>
              <a:t>, J., Jacobs, E., Finlayson, T., </a:t>
            </a:r>
            <a:r>
              <a:rPr lang="en-US" sz="1300" dirty="0" err="1"/>
              <a:t>Mckleroy</a:t>
            </a:r>
            <a:r>
              <a:rPr lang="en-US" sz="1300" dirty="0"/>
              <a:t>, V., Neumann, M., &amp; </a:t>
            </a:r>
            <a:r>
              <a:rPr lang="en-US" sz="1300" dirty="0" err="1"/>
              <a:t>Crepaz</a:t>
            </a:r>
            <a:r>
              <a:rPr lang="en-US" sz="1300" dirty="0"/>
              <a:t>, N. (2007). Estimating HIV Prevalence and Risk Behaviors of Transgender Persons in the United States: A Systematic Review. </a:t>
            </a:r>
            <a:r>
              <a:rPr lang="en-US" sz="1300" i="1" dirty="0"/>
              <a:t>AIDS and Behavior,</a:t>
            </a:r>
            <a:r>
              <a:rPr lang="en-US" sz="1300" dirty="0"/>
              <a:t> 12: 1-17. Retrieved June 30, 2015. </a:t>
            </a:r>
          </a:p>
          <a:p>
            <a:pPr lvl="0"/>
            <a:r>
              <a:rPr lang="en-US" sz="1300" dirty="0" smtClean="0"/>
              <a:t>Hoffman</a:t>
            </a:r>
            <a:r>
              <a:rPr lang="en-US" sz="1300" dirty="0"/>
              <a:t>, B.R. (2014). The interaction of drug use, sex work, and HIV among transgender women. </a:t>
            </a:r>
            <a:r>
              <a:rPr lang="en-US" sz="1300" i="1" dirty="0"/>
              <a:t>Substance Use &amp; Misuse</a:t>
            </a:r>
            <a:r>
              <a:rPr lang="en-US" sz="1300" dirty="0"/>
              <a:t>, 49(8):1049-53</a:t>
            </a:r>
            <a:r>
              <a:rPr lang="en-US" sz="1300" dirty="0" smtClean="0"/>
              <a:t>.</a:t>
            </a:r>
          </a:p>
          <a:p>
            <a:pPr lvl="0"/>
            <a:endParaRPr lang="en-US" sz="1300" dirty="0"/>
          </a:p>
          <a:p>
            <a:pPr lvl="0"/>
            <a:endParaRPr lang="en-US" sz="1300" dirty="0" smtClean="0"/>
          </a:p>
          <a:p>
            <a:pPr marL="0" lvl="0" indent="0">
              <a:buNone/>
            </a:pPr>
            <a:endParaRPr lang="en-US" sz="1300" dirty="0"/>
          </a:p>
          <a:p>
            <a:pPr lvl="0"/>
            <a:r>
              <a:rPr lang="en-US" sz="1300" dirty="0"/>
              <a:t>Keatley, J.G., Deutsch, M.B., </a:t>
            </a:r>
            <a:r>
              <a:rPr lang="en-US" sz="1300" dirty="0" err="1"/>
              <a:t>Sevelius</a:t>
            </a:r>
            <a:r>
              <a:rPr lang="en-US" sz="1300" dirty="0"/>
              <a:t>, J.M., Gutierrez-Mock, L. (2015). Creating a foundation for improving trans health: Understanding trans identities and health care needs. In </a:t>
            </a:r>
            <a:r>
              <a:rPr lang="en-US" sz="1300" dirty="0" err="1"/>
              <a:t>Makadon</a:t>
            </a:r>
            <a:r>
              <a:rPr lang="en-US" sz="1300" dirty="0"/>
              <a:t>, H.J., Mayer, K.H., Potter, J., </a:t>
            </a:r>
            <a:r>
              <a:rPr lang="en-US" sz="1300" dirty="0" err="1"/>
              <a:t>Goldhammer</a:t>
            </a:r>
            <a:r>
              <a:rPr lang="en-US" sz="1300" dirty="0"/>
              <a:t> H. (</a:t>
            </a:r>
            <a:r>
              <a:rPr lang="en-US" sz="1300" dirty="0" err="1"/>
              <a:t>Eds</a:t>
            </a:r>
            <a:r>
              <a:rPr lang="en-US" sz="1300" dirty="0"/>
              <a:t>), </a:t>
            </a:r>
            <a:r>
              <a:rPr lang="en-US" sz="1300" i="1" dirty="0"/>
              <a:t>The Fenway Guide to Lesbian, Gay, Bisexual, and Transgender Health 2</a:t>
            </a:r>
            <a:r>
              <a:rPr lang="en-US" sz="1300" i="1" baseline="30000" dirty="0"/>
              <a:t>nd</a:t>
            </a:r>
            <a:r>
              <a:rPr lang="en-US" sz="1300" i="1" dirty="0"/>
              <a:t> Edition</a:t>
            </a:r>
            <a:r>
              <a:rPr lang="en-US" sz="1300" dirty="0"/>
              <a:t> (pp. 459-478). Philadelphia, PA: American College of </a:t>
            </a:r>
            <a:r>
              <a:rPr lang="en-US" sz="1300" dirty="0" smtClean="0"/>
              <a:t>Physicians</a:t>
            </a:r>
          </a:p>
          <a:p>
            <a:pPr lvl="0"/>
            <a:r>
              <a:rPr lang="en-US" sz="1300" dirty="0" smtClean="0"/>
              <a:t>Lombardi</a:t>
            </a:r>
            <a:r>
              <a:rPr lang="en-US" sz="1300" dirty="0"/>
              <a:t>, E. (2007). Substance use treatment experiences of transgender/transsexual men and women. </a:t>
            </a:r>
            <a:r>
              <a:rPr lang="en-US" sz="1300" i="1" dirty="0"/>
              <a:t>Journal of LGBT Health Research</a:t>
            </a:r>
            <a:r>
              <a:rPr lang="en-US" sz="1300" dirty="0"/>
              <a:t>, 3(2):37-47. </a:t>
            </a:r>
          </a:p>
          <a:p>
            <a:pPr lvl="0"/>
            <a:r>
              <a:rPr lang="en-US" sz="1300" dirty="0" smtClean="0"/>
              <a:t>Los </a:t>
            </a:r>
            <a:r>
              <a:rPr lang="en-US" sz="1300" dirty="0"/>
              <a:t>Angeles County Department of Public Health. (2012). Transgender Population Estimates. Retrieved from </a:t>
            </a:r>
            <a:r>
              <a:rPr lang="en-US" sz="1300" u="sng" dirty="0">
                <a:hlinkClick r:id="rId3"/>
              </a:rPr>
              <a:t>https://admin.publichealth.lacounty.gov/aids/reports/TransgenderPopulationEstimates2-12-13.pdf</a:t>
            </a:r>
            <a:endParaRPr lang="en-US" sz="1300" dirty="0"/>
          </a:p>
          <a:p>
            <a:pPr lvl="0"/>
            <a:r>
              <a:rPr lang="en-US" sz="1300" dirty="0"/>
              <a:t>McGuire, J.K., Anderson, C.R., Toomey, R.B. &amp; Russell, S.T.  School climate for transgender youth: a mixed method investigation of student experiences and school responses. </a:t>
            </a:r>
            <a:r>
              <a:rPr lang="en-US" sz="1300" i="1" dirty="0"/>
              <a:t>Journal of Youth and Adolescence</a:t>
            </a:r>
            <a:r>
              <a:rPr lang="en-US" sz="1300" dirty="0"/>
              <a:t>, </a:t>
            </a:r>
            <a:r>
              <a:rPr lang="en-US" sz="1300" i="1" dirty="0"/>
              <a:t>39</a:t>
            </a:r>
            <a:r>
              <a:rPr lang="en-US" sz="1300" dirty="0"/>
              <a:t>(10), 1175-1188.</a:t>
            </a:r>
          </a:p>
          <a:p>
            <a:pPr lvl="0"/>
            <a:r>
              <a:rPr lang="en-US" sz="1300" dirty="0"/>
              <a:t>National LGBTQ Task Force (2014). State Nondiscrimination Laws in the U.S. Retrieved from </a:t>
            </a:r>
            <a:r>
              <a:rPr lang="en-US" sz="1300" dirty="0">
                <a:hlinkClick r:id="rId4"/>
              </a:rPr>
              <a:t>http://www.thetaskforce.org</a:t>
            </a:r>
            <a:r>
              <a:rPr lang="en-US" sz="1300" dirty="0" smtClean="0">
                <a:hlinkClick r:id="rId4"/>
              </a:rPr>
              <a:t>/</a:t>
            </a:r>
            <a:endParaRPr lang="en-US" sz="1300" dirty="0" smtClean="0"/>
          </a:p>
          <a:p>
            <a:pPr lvl="0"/>
            <a:r>
              <a:rPr lang="en-US" sz="1300" dirty="0" smtClean="0"/>
              <a:t>Newfield</a:t>
            </a:r>
            <a:r>
              <a:rPr lang="en-US" sz="1300" dirty="0"/>
              <a:t>, E., Hart, S., Dibble, S. &amp; Kohler, L. (2006). Female-to-male transgender quality of life.</a:t>
            </a:r>
            <a:r>
              <a:rPr lang="en-US" sz="1300" i="1" dirty="0"/>
              <a:t> American Journal of Public Health</a:t>
            </a:r>
            <a:r>
              <a:rPr lang="en-US" sz="1300" dirty="0"/>
              <a:t>, 104(11):2191-8.  </a:t>
            </a:r>
            <a:endParaRPr lang="en-US" sz="1300" dirty="0" smtClean="0"/>
          </a:p>
          <a:p>
            <a:pPr lvl="0"/>
            <a:endParaRPr lang="en-US" sz="1300" dirty="0"/>
          </a:p>
          <a:p>
            <a:pPr marL="0" indent="0">
              <a:buNone/>
            </a:pPr>
            <a:endParaRPr lang="en-US" sz="1300" dirty="0"/>
          </a:p>
        </p:txBody>
      </p:sp>
    </p:spTree>
    <p:extLst>
      <p:ext uri="{BB962C8B-B14F-4D97-AF65-F5344CB8AC3E}">
        <p14:creationId xmlns:p14="http://schemas.microsoft.com/office/powerpoint/2010/main" val="39065629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779888"/>
          </a:xfrm>
        </p:spPr>
        <p:txBody>
          <a:bodyPr/>
          <a:lstStyle/>
          <a:p>
            <a:r>
              <a:rPr lang="en-US" dirty="0" smtClean="0"/>
              <a:t>References:</a:t>
            </a:r>
            <a:endParaRPr lang="en-US" dirty="0"/>
          </a:p>
        </p:txBody>
      </p:sp>
      <p:sp>
        <p:nvSpPr>
          <p:cNvPr id="3" name="Content Placeholder 2"/>
          <p:cNvSpPr>
            <a:spLocks noGrp="1"/>
          </p:cNvSpPr>
          <p:nvPr>
            <p:ph idx="1"/>
          </p:nvPr>
        </p:nvSpPr>
        <p:spPr>
          <a:xfrm>
            <a:off x="254644" y="1246909"/>
            <a:ext cx="11667280" cy="4000595"/>
          </a:xfrm>
        </p:spPr>
        <p:txBody>
          <a:bodyPr numCol="2">
            <a:noAutofit/>
          </a:bodyPr>
          <a:lstStyle/>
          <a:p>
            <a:r>
              <a:rPr lang="en-US" sz="1300" dirty="0" err="1"/>
              <a:t>Nuttbrock</a:t>
            </a:r>
            <a:r>
              <a:rPr lang="en-US" sz="1300" dirty="0"/>
              <a:t>, L., </a:t>
            </a:r>
            <a:r>
              <a:rPr lang="en-US" sz="1300" dirty="0" err="1"/>
              <a:t>Bockting</a:t>
            </a:r>
            <a:r>
              <a:rPr lang="en-US" sz="1300" dirty="0"/>
              <a:t>, W., Rosenblum, A., </a:t>
            </a:r>
            <a:r>
              <a:rPr lang="en-US" sz="1300" dirty="0" err="1"/>
              <a:t>Hwahng</a:t>
            </a:r>
            <a:r>
              <a:rPr lang="en-US" sz="1300" dirty="0"/>
              <a:t>, S., Mason, M., </a:t>
            </a:r>
            <a:r>
              <a:rPr lang="en-US" sz="1300" dirty="0" err="1"/>
              <a:t>Macri</a:t>
            </a:r>
            <a:r>
              <a:rPr lang="en-US" sz="1300" dirty="0"/>
              <a:t>, M. &amp; Becker, J. (2014). Gender abuse, depressive symptoms, and substance use among transgender women: a 3-year prospective study. </a:t>
            </a:r>
            <a:r>
              <a:rPr lang="en-US" sz="1300" i="1" dirty="0"/>
              <a:t>American Journal of Public Health</a:t>
            </a:r>
            <a:r>
              <a:rPr lang="en-US" sz="1300" dirty="0"/>
              <a:t>, 104(11):2199-206. </a:t>
            </a:r>
          </a:p>
          <a:p>
            <a:pPr lvl="0"/>
            <a:r>
              <a:rPr lang="en-US" sz="1300" dirty="0" err="1" smtClean="0"/>
              <a:t>Persson</a:t>
            </a:r>
            <a:r>
              <a:rPr lang="en-US" sz="1300" dirty="0"/>
              <a:t>, DI. (2009). Unique challenges of transgender aging: implications from the literature. </a:t>
            </a:r>
            <a:r>
              <a:rPr lang="en-US" sz="1300" i="1" dirty="0"/>
              <a:t>Journal of Gerontology in Social Work</a:t>
            </a:r>
            <a:r>
              <a:rPr lang="en-US" sz="1300" dirty="0"/>
              <a:t>, 52(6):633-46.</a:t>
            </a:r>
          </a:p>
          <a:p>
            <a:pPr lvl="0"/>
            <a:r>
              <a:rPr lang="es-ES" sz="1300" dirty="0" err="1"/>
              <a:t>Reisner</a:t>
            </a:r>
            <a:r>
              <a:rPr lang="es-ES" sz="1300" dirty="0"/>
              <a:t>, S.L., </a:t>
            </a:r>
            <a:r>
              <a:rPr lang="es-ES" sz="1300" dirty="0" err="1"/>
              <a:t>Gamarel</a:t>
            </a:r>
            <a:r>
              <a:rPr lang="es-ES" sz="1300" dirty="0"/>
              <a:t>, K.E., </a:t>
            </a:r>
            <a:r>
              <a:rPr lang="es-ES" sz="1300" dirty="0" err="1"/>
              <a:t>Nemoto</a:t>
            </a:r>
            <a:r>
              <a:rPr lang="es-ES" sz="1300" dirty="0"/>
              <a:t>, T. &amp; Operario D. (2014). </a:t>
            </a:r>
            <a:r>
              <a:rPr lang="en-US" sz="1300" dirty="0"/>
              <a:t>Dyadic effects of gender minority stressors in substance use behaviors among transgender women and their non-transgender male partners. </a:t>
            </a:r>
            <a:r>
              <a:rPr lang="en-US" sz="1300" i="1" dirty="0"/>
              <a:t>Psychology of Sexual Orientation and Gender Diversity </a:t>
            </a:r>
            <a:r>
              <a:rPr lang="en-US" sz="1300" dirty="0"/>
              <a:t>1(1):63-71.</a:t>
            </a:r>
          </a:p>
          <a:p>
            <a:pPr lvl="0"/>
            <a:r>
              <a:rPr lang="en-US" sz="1300" dirty="0" err="1"/>
              <a:t>Reisner</a:t>
            </a:r>
            <a:r>
              <a:rPr lang="en-US" sz="1300" dirty="0"/>
              <a:t>, S. L., </a:t>
            </a:r>
            <a:r>
              <a:rPr lang="en-US" sz="1300" dirty="0" err="1"/>
              <a:t>Perkovich</a:t>
            </a:r>
            <a:r>
              <a:rPr lang="en-US" sz="1300" dirty="0"/>
              <a:t>, B., &amp; </a:t>
            </a:r>
            <a:r>
              <a:rPr lang="en-US" sz="1300" dirty="0" err="1"/>
              <a:t>Mimiaga</a:t>
            </a:r>
            <a:r>
              <a:rPr lang="en-US" sz="1300" dirty="0"/>
              <a:t>, M. J. (2010). A mixed methods study of the sexual health needs of New England transmen who have sex with </a:t>
            </a:r>
            <a:r>
              <a:rPr lang="en-US" sz="1300" dirty="0" smtClean="0"/>
              <a:t>non-transgender </a:t>
            </a:r>
            <a:r>
              <a:rPr lang="en-US" sz="1300" dirty="0"/>
              <a:t>men. </a:t>
            </a:r>
            <a:r>
              <a:rPr lang="en-US" sz="1300" i="1" dirty="0"/>
              <a:t>AIDS patient care and STDs</a:t>
            </a:r>
            <a:r>
              <a:rPr lang="en-US" sz="1300" dirty="0"/>
              <a:t>, </a:t>
            </a:r>
            <a:r>
              <a:rPr lang="en-US" sz="1300" i="1" dirty="0"/>
              <a:t>24</a:t>
            </a:r>
            <a:r>
              <a:rPr lang="en-US" sz="1300" dirty="0"/>
              <a:t>(8), 501-513 </a:t>
            </a:r>
            <a:r>
              <a:rPr lang="en-US" sz="1300" dirty="0" err="1"/>
              <a:t>Reisner</a:t>
            </a:r>
            <a:r>
              <a:rPr lang="en-US" sz="1300" dirty="0"/>
              <a:t>, S.L., White, J.M., Mayer, K.H. &amp; </a:t>
            </a:r>
            <a:r>
              <a:rPr lang="en-US" sz="1300" dirty="0" err="1"/>
              <a:t>Mimiaga</a:t>
            </a:r>
            <a:r>
              <a:rPr lang="en-US" sz="1300" dirty="0"/>
              <a:t>, M.J. (2014). Sexual risk behaviors and psychosocial health concerns of female-to-male transgender men screening for STDs at an urban community health center. </a:t>
            </a:r>
            <a:r>
              <a:rPr lang="en-US" sz="1300" i="1" dirty="0"/>
              <a:t>AIDS </a:t>
            </a:r>
            <a:r>
              <a:rPr lang="en-US" sz="1300" dirty="0"/>
              <a:t>Care, 26(7):857-64. </a:t>
            </a:r>
          </a:p>
          <a:p>
            <a:r>
              <a:rPr lang="en-US" sz="1300" dirty="0" err="1"/>
              <a:t>Reisner</a:t>
            </a:r>
            <a:r>
              <a:rPr lang="en-US" sz="1300" dirty="0"/>
              <a:t>, S.L., </a:t>
            </a:r>
            <a:r>
              <a:rPr lang="en-US" sz="1300" dirty="0" err="1"/>
              <a:t>Greytak</a:t>
            </a:r>
            <a:r>
              <a:rPr lang="en-US" sz="1300" dirty="0"/>
              <a:t>, E.A., Parsons, J.T. &amp; Ybarra, M.L. (2014). Gender minority social stress in adolescence: disparities in adolescent bullying and substance use by gender identity. </a:t>
            </a:r>
            <a:r>
              <a:rPr lang="en-US" sz="1300" i="1" dirty="0"/>
              <a:t>Journal of Sex Research</a:t>
            </a:r>
            <a:r>
              <a:rPr lang="en-US" sz="1300" dirty="0"/>
              <a:t>, 52(3):243-56</a:t>
            </a:r>
            <a:r>
              <a:rPr lang="en-US" sz="1300" dirty="0" smtClean="0"/>
              <a:t>. </a:t>
            </a:r>
          </a:p>
          <a:p>
            <a:endParaRPr lang="en-US" sz="1300" dirty="0"/>
          </a:p>
          <a:p>
            <a:endParaRPr lang="en-US" sz="1300" dirty="0" smtClean="0"/>
          </a:p>
          <a:p>
            <a:endParaRPr lang="en-US" sz="1300" dirty="0"/>
          </a:p>
          <a:p>
            <a:pPr marL="0" indent="0">
              <a:buNone/>
            </a:pPr>
            <a:endParaRPr lang="en-US" sz="1300" dirty="0" smtClean="0"/>
          </a:p>
          <a:p>
            <a:pPr marL="0" indent="0">
              <a:buNone/>
            </a:pPr>
            <a:endParaRPr lang="en-US" sz="1300" dirty="0"/>
          </a:p>
          <a:p>
            <a:pPr lvl="0"/>
            <a:r>
              <a:rPr lang="en-US" sz="1300" dirty="0" smtClean="0"/>
              <a:t>Rowe, C., Santos, G.M., McFarland, W. &amp; Wilson, E.C. (2015). Prevalence and correlates of substance use among trans female youth ages 16-24 years in the San Francisco Bay Area. </a:t>
            </a:r>
            <a:r>
              <a:rPr lang="en-US" sz="1300" i="1" dirty="0" smtClean="0"/>
              <a:t>Drug and Alcohol Dependence</a:t>
            </a:r>
            <a:r>
              <a:rPr lang="en-US" sz="1300" dirty="0" smtClean="0"/>
              <a:t>, 147:160-6.</a:t>
            </a:r>
            <a:endParaRPr lang="en-US" sz="1300" dirty="0"/>
          </a:p>
          <a:p>
            <a:pPr lvl="0"/>
            <a:r>
              <a:rPr lang="en-US" sz="1300" dirty="0" smtClean="0"/>
              <a:t>Ryan, C., Russell, S.T., Huebner, D., Diaz, R. &amp; Sanchez, J. (2010). Family acceptance in adolescence and the health of LGBT young adults. </a:t>
            </a:r>
            <a:r>
              <a:rPr lang="en-US" sz="1300" i="1" dirty="0" smtClean="0"/>
              <a:t>Journal of Child and Adolescent Psychiatric Nursing</a:t>
            </a:r>
            <a:r>
              <a:rPr lang="en-US" sz="1300" dirty="0" smtClean="0"/>
              <a:t>, 23(4):205-13.</a:t>
            </a:r>
          </a:p>
          <a:p>
            <a:pPr lvl="0"/>
            <a:r>
              <a:rPr lang="en-US" sz="1300" dirty="0" err="1" smtClean="0"/>
              <a:t>Sevelius</a:t>
            </a:r>
            <a:r>
              <a:rPr lang="en-US" sz="1300" dirty="0" smtClean="0"/>
              <a:t> </a:t>
            </a:r>
            <a:r>
              <a:rPr lang="en-US" sz="1300" dirty="0"/>
              <a:t>J. ‘‘There’s no pamphlet for the kind of sex I have’’: HIV-related risk factors and protective behaviors among transgender men who have sex with non-transgender men. Journal of the Association of Nurses in AIDS Care. 2009;20:398-410. - See more at: </a:t>
            </a:r>
            <a:r>
              <a:rPr lang="en-US" sz="1300" u="sng" dirty="0">
                <a:hlinkClick r:id="rId3"/>
              </a:rPr>
              <a:t>http://caps.ucsf.edu/archives/factsheets/transgender-men#sthash.2QDptC8G.dpuf</a:t>
            </a:r>
            <a:endParaRPr lang="en-US" sz="1300" dirty="0"/>
          </a:p>
          <a:p>
            <a:pPr lvl="0"/>
            <a:r>
              <a:rPr lang="en-US" sz="1300" dirty="0"/>
              <a:t>Simons, L., Schrager, S.M., Clark, L.F., </a:t>
            </a:r>
            <a:r>
              <a:rPr lang="en-US" sz="1300" dirty="0" err="1"/>
              <a:t>Belzer</a:t>
            </a:r>
            <a:r>
              <a:rPr lang="en-US" sz="1300" dirty="0"/>
              <a:t>, M. &amp; Olson, J. (2013). Parental support and mental health among transgender adolescents. </a:t>
            </a:r>
            <a:r>
              <a:rPr lang="en-US" sz="1300" i="1" dirty="0"/>
              <a:t>Journal of Adolescent Health</a:t>
            </a:r>
            <a:r>
              <a:rPr lang="en-US" sz="1300" dirty="0"/>
              <a:t>, 53(6):791-3.</a:t>
            </a:r>
          </a:p>
          <a:p>
            <a:pPr lvl="0"/>
            <a:r>
              <a:rPr lang="en-US" sz="1300" dirty="0" err="1"/>
              <a:t>Siverskog</a:t>
            </a:r>
            <a:r>
              <a:rPr lang="en-US" sz="1300" dirty="0"/>
              <a:t> A. (2014). "They Just Don't Have a Clue": Transgender Aging and Implications for Social Work. </a:t>
            </a:r>
            <a:r>
              <a:rPr lang="en-US" sz="1300" i="1" dirty="0"/>
              <a:t>Journal of Gerontology in Social Work</a:t>
            </a:r>
            <a:r>
              <a:rPr lang="en-US" sz="1300" dirty="0"/>
              <a:t>, 57(2-4):386-406. </a:t>
            </a:r>
            <a:endParaRPr lang="en-US" sz="1300" dirty="0" smtClean="0"/>
          </a:p>
          <a:p>
            <a:pPr marL="0" indent="0" defTabSz="914400">
              <a:spcBef>
                <a:spcPts val="0"/>
              </a:spcBef>
              <a:buNone/>
              <a:defRPr/>
            </a:pPr>
            <a:endParaRPr lang="en-US" sz="1300" dirty="0"/>
          </a:p>
          <a:p>
            <a:endParaRPr lang="en-US" sz="1300" dirty="0"/>
          </a:p>
          <a:p>
            <a:pPr lvl="0"/>
            <a:endParaRPr lang="en-US" sz="1300" dirty="0" smtClean="0"/>
          </a:p>
          <a:p>
            <a:pPr lvl="0"/>
            <a:endParaRPr lang="en-US" sz="1300" dirty="0" smtClean="0"/>
          </a:p>
          <a:p>
            <a:endParaRPr lang="en-US" sz="1300" dirty="0"/>
          </a:p>
        </p:txBody>
      </p:sp>
    </p:spTree>
    <p:extLst>
      <p:ext uri="{BB962C8B-B14F-4D97-AF65-F5344CB8AC3E}">
        <p14:creationId xmlns:p14="http://schemas.microsoft.com/office/powerpoint/2010/main" val="6155611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644" y="231494"/>
            <a:ext cx="11667280" cy="779888"/>
          </a:xfrm>
        </p:spPr>
        <p:txBody>
          <a:bodyPr/>
          <a:lstStyle/>
          <a:p>
            <a:r>
              <a:rPr lang="en-US" dirty="0" smtClean="0"/>
              <a:t>References:</a:t>
            </a:r>
            <a:endParaRPr lang="en-US" dirty="0"/>
          </a:p>
        </p:txBody>
      </p:sp>
      <p:sp>
        <p:nvSpPr>
          <p:cNvPr id="3" name="Content Placeholder 2"/>
          <p:cNvSpPr>
            <a:spLocks noGrp="1"/>
          </p:cNvSpPr>
          <p:nvPr>
            <p:ph idx="1"/>
          </p:nvPr>
        </p:nvSpPr>
        <p:spPr>
          <a:xfrm>
            <a:off x="254644" y="1246909"/>
            <a:ext cx="11667280" cy="4000595"/>
          </a:xfrm>
        </p:spPr>
        <p:txBody>
          <a:bodyPr numCol="2">
            <a:noAutofit/>
          </a:bodyPr>
          <a:lstStyle/>
          <a:p>
            <a:pPr lvl="0"/>
            <a:r>
              <a:rPr lang="en-US" sz="1300" dirty="0"/>
              <a:t>Stieglitz, K. A. (2010). Development, risk, and resilience of transgender youth. </a:t>
            </a:r>
            <a:r>
              <a:rPr lang="en-US" sz="1300" i="1" dirty="0"/>
              <a:t>Journal of the Association of Nurses in AIDS Care</a:t>
            </a:r>
            <a:r>
              <a:rPr lang="en-US" sz="1300" dirty="0"/>
              <a:t>, </a:t>
            </a:r>
            <a:r>
              <a:rPr lang="en-US" sz="1300" i="1" dirty="0"/>
              <a:t>21</a:t>
            </a:r>
            <a:r>
              <a:rPr lang="en-US" sz="1300" dirty="0"/>
              <a:t>(3), 192-206.</a:t>
            </a:r>
          </a:p>
          <a:p>
            <a:r>
              <a:rPr lang="en-US" sz="1300" dirty="0" smtClean="0"/>
              <a:t>Tangpricha</a:t>
            </a:r>
            <a:r>
              <a:rPr lang="en-US" sz="1300" dirty="0"/>
              <a:t>, V. (2015). Safety of transgender hormone therapy. </a:t>
            </a:r>
            <a:r>
              <a:rPr lang="en-US" sz="1300" i="1" dirty="0"/>
              <a:t>Journal of Clinical &amp; Translational Endocrinology</a:t>
            </a:r>
            <a:r>
              <a:rPr lang="en-US" sz="1300" dirty="0"/>
              <a:t>, </a:t>
            </a:r>
            <a:r>
              <a:rPr lang="en-US" sz="1300" i="1" dirty="0"/>
              <a:t>2</a:t>
            </a:r>
            <a:r>
              <a:rPr lang="en-US" sz="1300" dirty="0"/>
              <a:t>(4), 130. </a:t>
            </a:r>
          </a:p>
          <a:p>
            <a:r>
              <a:rPr lang="en-US" sz="1300" dirty="0"/>
              <a:t>Weinand, J. D., &amp; Safer, J. D. (2015). Hormone therapy in transgender adults is safe with provider supervision; A review of hormone therapy sequelae for transgender individuals. </a:t>
            </a:r>
            <a:r>
              <a:rPr lang="en-US" sz="1300" i="1" dirty="0"/>
              <a:t>Journal of Clinical &amp; Translational Endocrinology</a:t>
            </a:r>
            <a:r>
              <a:rPr lang="en-US" sz="1300" dirty="0"/>
              <a:t>, </a:t>
            </a:r>
            <a:r>
              <a:rPr lang="en-US" sz="1300" i="1" dirty="0"/>
              <a:t>2</a:t>
            </a:r>
            <a:r>
              <a:rPr lang="en-US" sz="1300" dirty="0"/>
              <a:t>(2), 55-60. </a:t>
            </a:r>
          </a:p>
          <a:p>
            <a:pPr lvl="0"/>
            <a:r>
              <a:rPr lang="en-US" sz="1300" dirty="0"/>
              <a:t>Witten, T.M. (2014). End of life, chronic illness, and trans-identities. </a:t>
            </a:r>
            <a:r>
              <a:rPr lang="en-US" sz="1300" i="1" dirty="0"/>
              <a:t>Journal of Social Work in End-of- Life &amp; </a:t>
            </a:r>
            <a:r>
              <a:rPr lang="en-US" sz="1300" i="1" dirty="0" err="1"/>
              <a:t>Pallative</a:t>
            </a:r>
            <a:r>
              <a:rPr lang="en-US" sz="1300" i="1" dirty="0"/>
              <a:t> Care</a:t>
            </a:r>
            <a:r>
              <a:rPr lang="en-US" sz="1300" dirty="0"/>
              <a:t>, 10(1):34-58. </a:t>
            </a:r>
          </a:p>
          <a:p>
            <a:pPr lvl="0"/>
            <a:r>
              <a:rPr lang="en-US" sz="1300" dirty="0"/>
              <a:t>Wroblewski, P., </a:t>
            </a:r>
            <a:r>
              <a:rPr lang="en-US" sz="1300" dirty="0" err="1"/>
              <a:t>Gustafsson</a:t>
            </a:r>
            <a:r>
              <a:rPr lang="en-US" sz="1300" dirty="0"/>
              <a:t>, J., &amp; </a:t>
            </a:r>
            <a:r>
              <a:rPr lang="en-US" sz="1300" dirty="0" err="1"/>
              <a:t>Selvaggi</a:t>
            </a:r>
            <a:r>
              <a:rPr lang="en-US" sz="1300" dirty="0"/>
              <a:t>, G. (2013). Sex reassignment surgery for transsexuals. </a:t>
            </a:r>
            <a:r>
              <a:rPr lang="en-US" sz="1300" i="1" dirty="0"/>
              <a:t>Current Opinion in Endocrinology, Diabetes and Obesity</a:t>
            </a:r>
            <a:r>
              <a:rPr lang="en-US" sz="1300" dirty="0"/>
              <a:t>, </a:t>
            </a:r>
            <a:r>
              <a:rPr lang="en-US" sz="1300" i="1" dirty="0"/>
              <a:t>20</a:t>
            </a:r>
            <a:r>
              <a:rPr lang="en-US" sz="1300" dirty="0"/>
              <a:t>(6), 570-574. </a:t>
            </a:r>
            <a:endParaRPr lang="en-US" sz="1300" dirty="0" smtClean="0"/>
          </a:p>
          <a:p>
            <a:r>
              <a:rPr lang="en-US" sz="1400" dirty="0" err="1"/>
              <a:t>Zucker</a:t>
            </a:r>
            <a:r>
              <a:rPr lang="en-US" sz="1400" dirty="0"/>
              <a:t>, K. J., Bradley, S. J., Owen-Anderson, A., Singh, D., Blanchard, R., &amp; Bain, J. (2010). Puberty-blocking hormonal therapy for adolescents with gender identity disorder: A descriptive clinical study. </a:t>
            </a:r>
            <a:r>
              <a:rPr lang="en-US" sz="1400" i="1" dirty="0"/>
              <a:t>Journal of Gay &amp; Lesbian Mental Health</a:t>
            </a:r>
            <a:r>
              <a:rPr lang="en-US" sz="1400" dirty="0"/>
              <a:t>, </a:t>
            </a:r>
            <a:r>
              <a:rPr lang="en-US" sz="1400" i="1" dirty="0"/>
              <a:t>15</a:t>
            </a:r>
            <a:r>
              <a:rPr lang="en-US" sz="1400" dirty="0"/>
              <a:t>(1), 58-82.</a:t>
            </a:r>
          </a:p>
          <a:p>
            <a:pPr lvl="0"/>
            <a:endParaRPr lang="en-US" sz="1300" dirty="0"/>
          </a:p>
          <a:p>
            <a:pPr lvl="0"/>
            <a:endParaRPr lang="en-US" sz="1300" dirty="0" smtClean="0"/>
          </a:p>
          <a:p>
            <a:pPr lvl="0"/>
            <a:endParaRPr lang="en-US" sz="1300" dirty="0"/>
          </a:p>
          <a:p>
            <a:pPr lvl="0"/>
            <a:endParaRPr lang="en-US" sz="1300" dirty="0" smtClean="0"/>
          </a:p>
          <a:p>
            <a:pPr lvl="0"/>
            <a:endParaRPr lang="en-US" sz="1300" dirty="0"/>
          </a:p>
          <a:p>
            <a:pPr marL="0" lvl="0" indent="0">
              <a:buNone/>
            </a:pPr>
            <a:endParaRPr lang="en-US" sz="1300" dirty="0"/>
          </a:p>
          <a:p>
            <a:pPr marL="0" indent="0" defTabSz="914400">
              <a:spcBef>
                <a:spcPts val="0"/>
              </a:spcBef>
              <a:buNone/>
              <a:defRPr/>
            </a:pPr>
            <a:endParaRPr lang="en-US" sz="1300" dirty="0"/>
          </a:p>
          <a:p>
            <a:endParaRPr lang="en-US" sz="1300" dirty="0"/>
          </a:p>
          <a:p>
            <a:pPr lvl="0"/>
            <a:endParaRPr lang="en-US" sz="1300" dirty="0" smtClean="0"/>
          </a:p>
          <a:p>
            <a:pPr lvl="0"/>
            <a:endParaRPr lang="en-US" sz="1300" dirty="0" smtClean="0"/>
          </a:p>
          <a:p>
            <a:endParaRPr lang="en-US" sz="1300" dirty="0"/>
          </a:p>
        </p:txBody>
      </p:sp>
    </p:spTree>
    <p:extLst>
      <p:ext uri="{BB962C8B-B14F-4D97-AF65-F5344CB8AC3E}">
        <p14:creationId xmlns:p14="http://schemas.microsoft.com/office/powerpoint/2010/main" val="2781128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Transgender:</a:t>
            </a:r>
            <a:endParaRPr lang="en-US" dirty="0"/>
          </a:p>
        </p:txBody>
      </p:sp>
      <p:sp>
        <p:nvSpPr>
          <p:cNvPr id="3" name="Content Placeholder 2"/>
          <p:cNvSpPr>
            <a:spLocks noGrp="1"/>
          </p:cNvSpPr>
          <p:nvPr>
            <p:ph idx="1"/>
          </p:nvPr>
        </p:nvSpPr>
        <p:spPr/>
        <p:txBody>
          <a:bodyPr/>
          <a:lstStyle/>
          <a:p>
            <a:pPr>
              <a:spcBef>
                <a:spcPts val="0"/>
              </a:spcBef>
              <a:buNone/>
            </a:pPr>
            <a:r>
              <a:rPr lang="en-US" dirty="0"/>
              <a:t>Respecting trans clients names &amp; pronouns cont</a:t>
            </a:r>
            <a:r>
              <a:rPr lang="en-US" dirty="0" smtClean="0"/>
              <a:t>.:</a:t>
            </a:r>
            <a:endParaRPr lang="en-US" dirty="0"/>
          </a:p>
          <a:p>
            <a:pPr lvl="1">
              <a:spcBef>
                <a:spcPts val="0"/>
              </a:spcBef>
            </a:pPr>
            <a:r>
              <a:rPr lang="en-US" dirty="0" smtClean="0"/>
              <a:t>Examples:</a:t>
            </a:r>
          </a:p>
          <a:p>
            <a:pPr lvl="2">
              <a:spcBef>
                <a:spcPts val="0"/>
              </a:spcBef>
            </a:pPr>
            <a:r>
              <a:rPr lang="en-US" sz="2800" i="1" dirty="0" smtClean="0">
                <a:latin typeface="+mn-lt"/>
              </a:rPr>
              <a:t>Gendered pronouns:</a:t>
            </a:r>
          </a:p>
          <a:p>
            <a:pPr lvl="3"/>
            <a:r>
              <a:rPr lang="en-US" sz="2800" dirty="0" smtClean="0"/>
              <a:t>Include he/his</a:t>
            </a:r>
            <a:r>
              <a:rPr lang="en-US" sz="2800" dirty="0"/>
              <a:t>; </a:t>
            </a:r>
            <a:r>
              <a:rPr lang="en-US" sz="2800" dirty="0" smtClean="0"/>
              <a:t>she/her.</a:t>
            </a:r>
            <a:endParaRPr lang="en-US" sz="2800" dirty="0"/>
          </a:p>
          <a:p>
            <a:pPr lvl="2"/>
            <a:r>
              <a:rPr lang="en-US" sz="2800" i="1" dirty="0" smtClean="0">
                <a:latin typeface="+mn-lt"/>
              </a:rPr>
              <a:t>Gender </a:t>
            </a:r>
            <a:r>
              <a:rPr lang="en-US" sz="2800" i="1" dirty="0">
                <a:latin typeface="+mn-lt"/>
              </a:rPr>
              <a:t>neutral pronouns:</a:t>
            </a:r>
          </a:p>
          <a:p>
            <a:pPr lvl="3"/>
            <a:r>
              <a:rPr lang="en-US" sz="2800" dirty="0" smtClean="0"/>
              <a:t>Include they/them</a:t>
            </a:r>
            <a:r>
              <a:rPr lang="en-US" sz="2800" dirty="0"/>
              <a:t>; </a:t>
            </a:r>
            <a:r>
              <a:rPr lang="en-US" sz="2800" dirty="0" err="1" smtClean="0"/>
              <a:t>ze</a:t>
            </a:r>
            <a:r>
              <a:rPr lang="en-US" sz="2800" dirty="0" smtClean="0"/>
              <a:t>/</a:t>
            </a:r>
            <a:r>
              <a:rPr lang="en-US" sz="2800" dirty="0" err="1" smtClean="0"/>
              <a:t>hir</a:t>
            </a:r>
            <a:endParaRPr lang="en-US" sz="2800" dirty="0"/>
          </a:p>
          <a:p>
            <a:pPr marL="0" indent="0">
              <a:buNone/>
            </a:pPr>
            <a:endParaRPr lang="en-US" sz="2800" dirty="0"/>
          </a:p>
        </p:txBody>
      </p:sp>
    </p:spTree>
    <p:extLst>
      <p:ext uri="{BB962C8B-B14F-4D97-AF65-F5344CB8AC3E}">
        <p14:creationId xmlns:p14="http://schemas.microsoft.com/office/powerpoint/2010/main" val="437451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Transgender:</a:t>
            </a:r>
            <a:endParaRPr lang="en-US" dirty="0"/>
          </a:p>
        </p:txBody>
      </p:sp>
      <p:sp>
        <p:nvSpPr>
          <p:cNvPr id="3" name="Content Placeholder 2"/>
          <p:cNvSpPr>
            <a:spLocks noGrp="1"/>
          </p:cNvSpPr>
          <p:nvPr>
            <p:ph idx="1"/>
          </p:nvPr>
        </p:nvSpPr>
        <p:spPr/>
        <p:txBody>
          <a:bodyPr/>
          <a:lstStyle/>
          <a:p>
            <a:pPr marL="0" indent="0">
              <a:buNone/>
            </a:pPr>
            <a:r>
              <a:rPr lang="en-US" dirty="0">
                <a:latin typeface="Calibri" pitchFamily="34" charset="0"/>
              </a:rPr>
              <a:t>How many trans people exist in our society</a:t>
            </a:r>
            <a:r>
              <a:rPr lang="en-US" dirty="0" smtClean="0">
                <a:latin typeface="Calibri" pitchFamily="34" charset="0"/>
              </a:rPr>
              <a:t>?</a:t>
            </a:r>
          </a:p>
          <a:p>
            <a:pPr marL="0" indent="0" algn="ctr">
              <a:buNone/>
            </a:pPr>
            <a:endParaRPr lang="en-US" dirty="0">
              <a:latin typeface="Calibri" pitchFamily="34" charset="0"/>
            </a:endParaRPr>
          </a:p>
          <a:p>
            <a:endParaRPr lang="en-US" dirty="0"/>
          </a:p>
        </p:txBody>
      </p:sp>
      <p:graphicFrame>
        <p:nvGraphicFramePr>
          <p:cNvPr id="4" name="Content Placeholder 5"/>
          <p:cNvGraphicFramePr>
            <a:graphicFrameLocks/>
          </p:cNvGraphicFramePr>
          <p:nvPr>
            <p:extLst/>
          </p:nvPr>
        </p:nvGraphicFramePr>
        <p:xfrm>
          <a:off x="2174281" y="2396835"/>
          <a:ext cx="8762424" cy="3402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2175539"/>
      </p:ext>
    </p:extLst>
  </p:cSld>
  <p:clrMapOvr>
    <a:masterClrMapping/>
  </p:clrMapOvr>
</p:sld>
</file>

<file path=ppt/theme/theme1.xml><?xml version="1.0" encoding="utf-8"?>
<a:theme xmlns:a="http://schemas.openxmlformats.org/drawingml/2006/main" name="YMSM LGB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YMSM LGBT theme" id="{A698FB2B-398C-4A25-A627-F1A52735116A}" vid="{08211A4B-3710-407C-B81D-E2FA22AB83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B207437ED3974FA44C260A2FAB362C" ma:contentTypeVersion="0" ma:contentTypeDescription="Create a new document." ma:contentTypeScope="" ma:versionID="6a4f3f64fd7315b7b9cc9e0f52ba740c">
  <xsd:schema xmlns:xsd="http://www.w3.org/2001/XMLSchema" xmlns:xs="http://www.w3.org/2001/XMLSchema" xmlns:p="http://schemas.microsoft.com/office/2006/metadata/properties" targetNamespace="http://schemas.microsoft.com/office/2006/metadata/properties" ma:root="true" ma:fieldsID="e2e006f880cc8d9bd29823f6685af7a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8F476E-F7CB-42C1-97C4-702F823087DE}">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F566DB6B-9238-4465-8CCC-B46CD702AA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9DD77E9-3B52-4B6B-9C6D-42899BAE10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YMSM LGBT theme</Template>
  <TotalTime>10587</TotalTime>
  <Words>9028</Words>
  <Application>Microsoft Office PowerPoint</Application>
  <PresentationFormat>Widescreen</PresentationFormat>
  <Paragraphs>914</Paragraphs>
  <Slides>73</Slides>
  <Notes>73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2" baseType="lpstr">
      <vt:lpstr>ＭＳ Ｐゴシック</vt:lpstr>
      <vt:lpstr>Arial</vt:lpstr>
      <vt:lpstr>Calibri</vt:lpstr>
      <vt:lpstr>Garamond</vt:lpstr>
      <vt:lpstr>MoolBoran</vt:lpstr>
      <vt:lpstr>MV Boli</vt:lpstr>
      <vt:lpstr>Segoe Print</vt:lpstr>
      <vt:lpstr>YMSM LGBT theme</vt:lpstr>
      <vt:lpstr>Document</vt:lpstr>
      <vt:lpstr>Increasing Cultural Humility: Working with Transgender Clients and Patients</vt:lpstr>
      <vt:lpstr>Goal of the Workshop</vt:lpstr>
      <vt:lpstr>Defining Transgender</vt:lpstr>
      <vt:lpstr>Defining Transgender:</vt:lpstr>
      <vt:lpstr>Defining Transgender:</vt:lpstr>
      <vt:lpstr>Defining Transgender:</vt:lpstr>
      <vt:lpstr>Defining Transgender:</vt:lpstr>
      <vt:lpstr>Defining Transgender:</vt:lpstr>
      <vt:lpstr>Defining Transgender:</vt:lpstr>
      <vt:lpstr>Related Health Issues for Trans Individuals</vt:lpstr>
      <vt:lpstr>Related Health Issues for Trans Individuals:</vt:lpstr>
      <vt:lpstr>Related Health Issues for Trans Individuals:</vt:lpstr>
      <vt:lpstr>Related Health Issues for Trans Individuals:</vt:lpstr>
      <vt:lpstr>Related Health Issues for Trans Individuals:</vt:lpstr>
      <vt:lpstr>Related Health Issues for Trans Individuals:</vt:lpstr>
      <vt:lpstr>Related Health Issues for Trans Individuals:</vt:lpstr>
      <vt:lpstr>Related Health Issues for Trans Individuals:</vt:lpstr>
      <vt:lpstr>Related Health Issues for Trans Individuals:</vt:lpstr>
      <vt:lpstr>Related Health Issues for Trans Individuals:</vt:lpstr>
      <vt:lpstr>Related Health Issues for Trans Individuals:</vt:lpstr>
      <vt:lpstr>Related Health Issues for Trans Individuals:</vt:lpstr>
      <vt:lpstr>Related Health Issues for Trans Individuals:</vt:lpstr>
      <vt:lpstr>Related Health Issues for Trans Individuals:</vt:lpstr>
      <vt:lpstr>Provider Considerations</vt:lpstr>
      <vt:lpstr>Provider Considerations:</vt:lpstr>
      <vt:lpstr>Provider Considerations:</vt:lpstr>
      <vt:lpstr>Provider Considerations:</vt:lpstr>
      <vt:lpstr>Provider Considerations:</vt:lpstr>
      <vt:lpstr>Provider Considerations:</vt:lpstr>
      <vt:lpstr>Provider Considerations:</vt:lpstr>
      <vt:lpstr>PowerPoint Presentation</vt:lpstr>
      <vt:lpstr>Provider Considerations:</vt:lpstr>
      <vt:lpstr>Provider Considerations:</vt:lpstr>
      <vt:lpstr>Provider Considerations:</vt:lpstr>
      <vt:lpstr>Provider Considerations:</vt:lpstr>
      <vt:lpstr>Provider Considerations:</vt:lpstr>
      <vt:lpstr>Provider Considerations:</vt:lpstr>
      <vt:lpstr>Provider Considerations:</vt:lpstr>
      <vt:lpstr>Provider Considerations:</vt:lpstr>
      <vt:lpstr>Provider Considerations:</vt:lpstr>
      <vt:lpstr>Provider Considerations:</vt:lpstr>
      <vt:lpstr>Discussion Exercise:</vt:lpstr>
      <vt:lpstr>Cultural Humility</vt:lpstr>
      <vt:lpstr>What Is</vt:lpstr>
      <vt:lpstr>Dynamics of Culture</vt:lpstr>
      <vt:lpstr>   Cultural Patterns</vt:lpstr>
      <vt:lpstr>Cultural Competence</vt:lpstr>
      <vt:lpstr>“Cultural Humility” Perspective</vt:lpstr>
      <vt:lpstr>Male or Female?</vt:lpstr>
      <vt:lpstr>Conditioning - Activity</vt:lpstr>
      <vt:lpstr>Perceptions Paradigm</vt:lpstr>
      <vt:lpstr>Conceptual Framework</vt:lpstr>
      <vt:lpstr>Cultural Proficiency</vt:lpstr>
      <vt:lpstr>Practice Strategies</vt:lpstr>
      <vt:lpstr>Practitioner Awareness - YOU</vt:lpstr>
      <vt:lpstr>You Have a Choice</vt:lpstr>
      <vt:lpstr>Quote to Remember</vt:lpstr>
      <vt:lpstr>Culturally Informed Strategies</vt:lpstr>
      <vt:lpstr>KEY CONCEPT</vt:lpstr>
      <vt:lpstr>Minority Stress Theory</vt:lpstr>
      <vt:lpstr>Minority Stress Theory</vt:lpstr>
      <vt:lpstr>Impact of Minority Stress </vt:lpstr>
      <vt:lpstr>PowerPoint Presentation</vt:lpstr>
      <vt:lpstr>Resiliency &amp; Coping</vt:lpstr>
      <vt:lpstr>Coping Strategies</vt:lpstr>
      <vt:lpstr>Specific Recommendations</vt:lpstr>
      <vt:lpstr>Summary</vt:lpstr>
      <vt:lpstr>Questions and Comments?</vt:lpstr>
      <vt:lpstr>Resources:</vt:lpstr>
      <vt:lpstr>References:</vt:lpstr>
      <vt:lpstr>References:</vt:lpstr>
      <vt:lpstr>References:</vt:lpstr>
      <vt:lpstr>References:</vt:lpstr>
    </vt:vector>
  </TitlesOfParts>
  <Company>University of Iowa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Thrams, Kate F</dc:creator>
  <cp:lastModifiedBy>Brandy Oeser</cp:lastModifiedBy>
  <cp:revision>181</cp:revision>
  <dcterms:created xsi:type="dcterms:W3CDTF">2015-02-19T16:10:55Z</dcterms:created>
  <dcterms:modified xsi:type="dcterms:W3CDTF">2018-10-24T16:38:26Z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0x01010048B207437ED3974FA44C260A2FAB362C</vt:lpwstr>
  </property>
</Properties>
</file>